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0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85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BED4-4E98-1C36-0FA4-71E701A66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888F1-A815-5A32-1DD8-61C1BEA17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8E837-2EB9-F8A7-A7E0-5E3D695E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5D0F2-088A-C056-23F0-016A2B61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43C9-454E-7C0C-117F-6E9FD7F7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12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D30A-9DEB-77B1-B557-94175EB6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728EF-901D-F3BD-4BE4-3FB6DD2D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77E0C-5234-D681-DA66-A431A0FC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67A3F-A3EA-3E2D-46A8-45B164DD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13FF-B3C1-3025-A3BE-2D4EC308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75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4CB0B-592B-DC7A-6201-80FCC1159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1A30B-C2BB-002C-FEB2-5AB0E0F09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F82B6-5477-16AF-F442-64F853F2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8C507-3EC5-5399-FD7C-1895B9D7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CF536-F29B-92BE-2536-354E969D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9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C893-1C9E-6575-E8B1-1562C120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AAA6-6558-9081-D47A-F9BA9EC6E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FEB0-75F6-C158-CCA1-C28B068C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5A41D-FB75-66BB-5945-36A408CD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52F2E-235D-8DF9-AA50-3C9A275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5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D9AE-5109-8A1B-505F-CD64081B4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13C60-985F-8B95-AD81-56FD3CBD7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1B9F-F3BB-AF29-BA0F-7BEC8423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BC9F-DDEF-BE2C-433B-45A9A56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FB69-FCC0-DCD2-5A87-AB5ADDAF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62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DF07-BB62-8B08-A05F-BFC3F26D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6DB1-7E86-4836-ECCC-AFB8FBF82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CB48B-22E0-A114-DE09-B3A77988C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C7B2F-CD38-E254-3E5B-D4D97BA2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6A38A-800D-9CFD-69ED-EA3BF9BD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59E8C-A7AC-A2C9-FF84-65FFDA40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86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6BA8-6533-377F-C895-500404B6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137FF-99FA-7904-7A09-1C5F0B8C0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CE5A4-8890-2AE4-B0C1-22B960103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A5C00-267C-BB8F-8814-C3D5A7E4E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1C7DC-9236-CC56-F367-6A1C524BD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536FDB-0ACC-AA10-9E63-461CDDA1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46271-713A-27DB-15FA-AD81B557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4674-0B25-E52F-DC48-1772DB44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10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0D5C-F1A7-D22A-3748-CB54CD38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F9E26-3317-AF14-FF65-10D880AA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B2E34-3B66-97F3-F539-740F07C2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FF72-9B8E-7DF9-F293-F5A6BE9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34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EC771-948D-42CA-C2F3-16B5CCC0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6CABA-6F7F-C78A-29E9-B461CE24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337C8-151A-FFB5-FA78-6F2948B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94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8EC7-6492-874A-7FB5-FEEA7EA3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AACB-40A4-65B3-4BB1-8AEE9DB41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B5AD0-2511-B6FB-53FC-BE2D06827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4DC81-CEEB-813F-568C-10A9E5B2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2A025-BC8E-25AC-8EE1-4353EAF2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2D411-8105-115C-EBFD-E7278E73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97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75A7-2357-9644-FF71-62A97756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EA16C-841F-76F7-0C36-8D4104AAF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E9373-F786-2213-F132-C64A7C092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B9FC7-5AA8-46DA-D9C0-AB0C299E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FBCE5-397D-BF5D-5DE4-A6B379C3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7CDA2-151C-52B4-1945-BD50DB98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30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6AB659-C18F-F67C-41BD-1AC2A267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5C066-DF50-12B9-7313-1D0DC9B3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8ED1A-C7E8-6720-3B59-AD34052BF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F9283-82A9-4915-8C03-987A8D6CD23B}" type="datetimeFigureOut">
              <a:rPr lang="en-IN" smtClean="0"/>
              <a:t>17-06-2025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3868-E279-F2E6-B4A5-1D2BF89E1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947F-4D13-E026-0F55-99875D9F9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2B0E5-DB13-44D0-903A-CD0B943EB8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2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FA17EA-3536-A480-AE48-696DBCCF9044}"/>
              </a:ext>
            </a:extLst>
          </p:cNvPr>
          <p:cNvSpPr txBox="1"/>
          <p:nvPr/>
        </p:nvSpPr>
        <p:spPr>
          <a:xfrm>
            <a:off x="546754" y="320456"/>
            <a:ext cx="986043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6000" noProof="0" dirty="0">
                <a:latin typeface="TYPOGRAPH PRO" pitchFamily="2" charset="0"/>
                <a:ea typeface="TYPOGRAPH PRO" pitchFamily="2" charset="0"/>
              </a:rPr>
              <a:t>Site Selection for Nodes &amp; Hubs (Electric Charging)</a:t>
            </a:r>
          </a:p>
          <a:p>
            <a:endParaRPr lang="en-GB" sz="4000" noProof="0" dirty="0">
              <a:latin typeface="TYPOGRAPH PRO" pitchFamily="2" charset="0"/>
              <a:ea typeface="TYPOGRAPH PRO" pitchFamily="2" charset="0"/>
            </a:endParaRPr>
          </a:p>
          <a:p>
            <a:endParaRPr lang="en-GB" sz="4000" noProof="0" dirty="0">
              <a:latin typeface="TYPOGRAPH PRO" pitchFamily="2" charset="0"/>
              <a:ea typeface="TYPOGRAPH PRO" pitchFamily="2" charset="0"/>
            </a:endParaRPr>
          </a:p>
          <a:p>
            <a:endParaRPr lang="en-GB" sz="4000" noProof="0" dirty="0">
              <a:latin typeface="TYPOGRAPH PRO" pitchFamily="2" charset="0"/>
              <a:ea typeface="TYPOGRAPH PRO" pitchFamily="2" charset="0"/>
            </a:endParaRPr>
          </a:p>
          <a:p>
            <a:endParaRPr lang="en-GB" sz="4000" noProof="0" dirty="0">
              <a:latin typeface="TYPOGRAPH PRO" pitchFamily="2" charset="0"/>
              <a:ea typeface="TYPOGRAPH PRO" pitchFamily="2" charset="0"/>
            </a:endParaRPr>
          </a:p>
          <a:p>
            <a:endParaRPr lang="en-GB" sz="4000" noProof="0" dirty="0">
              <a:latin typeface="TYPOGRAPH PRO" pitchFamily="2" charset="0"/>
              <a:ea typeface="TYPOGRAPH PRO" pitchFamily="2" charset="0"/>
            </a:endParaRPr>
          </a:p>
          <a:p>
            <a:r>
              <a:rPr lang="en-GB" noProof="0" dirty="0">
                <a:latin typeface="TYPOGRAPH PRO" pitchFamily="2" charset="0"/>
                <a:ea typeface="TYPOGRAPH PRO" pitchFamily="2" charset="0"/>
              </a:rPr>
              <a:t>Along Delhi – Agra Highway Stretch</a:t>
            </a:r>
          </a:p>
        </p:txBody>
      </p:sp>
    </p:spTree>
    <p:extLst>
      <p:ext uri="{BB962C8B-B14F-4D97-AF65-F5344CB8AC3E}">
        <p14:creationId xmlns:p14="http://schemas.microsoft.com/office/powerpoint/2010/main" val="80202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F1C7F-18F5-C3B0-F177-6C0D5F5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8115CB-5A4D-74FC-0CB9-0C3FC75609D9}"/>
              </a:ext>
            </a:extLst>
          </p:cNvPr>
          <p:cNvSpPr txBox="1"/>
          <p:nvPr/>
        </p:nvSpPr>
        <p:spPr>
          <a:xfrm>
            <a:off x="510618" y="669303"/>
            <a:ext cx="111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YPOGRAPH PRO" pitchFamily="2" charset="0"/>
                <a:ea typeface="TYPOGRAPH PRO" pitchFamily="2" charset="0"/>
              </a:rPr>
              <a:t>Ranks of all Sites for 9 Methods (3 Sites for CJV)</a:t>
            </a:r>
            <a:endParaRPr lang="en-GB" sz="2400" b="1" noProof="0" dirty="0">
              <a:latin typeface="TYPOGRAPH PRO" pitchFamily="2" charset="0"/>
              <a:ea typeface="TYPOGRAPH PR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63800-D9C8-9314-BF3C-A23C0E4E4625}"/>
              </a:ext>
            </a:extLst>
          </p:cNvPr>
          <p:cNvSpPr txBox="1"/>
          <p:nvPr/>
        </p:nvSpPr>
        <p:spPr>
          <a:xfrm>
            <a:off x="510618" y="1093815"/>
            <a:ext cx="3458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Based on all </a:t>
            </a:r>
            <a:r>
              <a:rPr lang="en-GB" sz="1600" dirty="0">
                <a:latin typeface="Montserrat" pitchFamily="2" charset="0"/>
                <a:ea typeface="TYPOGRAPH PRO" pitchFamily="2" charset="0"/>
              </a:rPr>
              <a:t>four Criteria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68A568-1A95-F65F-B22D-AB1702E1CFAB}"/>
              </a:ext>
            </a:extLst>
          </p:cNvPr>
          <p:cNvSpPr txBox="1"/>
          <p:nvPr/>
        </p:nvSpPr>
        <p:spPr>
          <a:xfrm>
            <a:off x="4083527" y="1432369"/>
            <a:ext cx="402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Montserrat" pitchFamily="2" charset="0"/>
                <a:ea typeface="TYPOGRAPH PRO" pitchFamily="2" charset="0"/>
              </a:rPr>
              <a:t>For Freight</a:t>
            </a:r>
            <a:endParaRPr lang="en-GB" sz="1400" b="1" noProof="0" dirty="0">
              <a:latin typeface="Montserrat" pitchFamily="2" charset="0"/>
              <a:ea typeface="TYPOGRAPH PRO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E4D048-76BC-54DF-CEC1-48F1C5F2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30" y="1740146"/>
            <a:ext cx="7819685" cy="20909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B4BF-5F10-F725-F36B-486D8060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60" y="4526648"/>
            <a:ext cx="7947942" cy="9811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AB79C5-F679-C8BA-37EE-7B0A5AAEF5DF}"/>
              </a:ext>
            </a:extLst>
          </p:cNvPr>
          <p:cNvSpPr txBox="1"/>
          <p:nvPr/>
        </p:nvSpPr>
        <p:spPr>
          <a:xfrm>
            <a:off x="4083527" y="4218871"/>
            <a:ext cx="402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Montserrat" pitchFamily="2" charset="0"/>
                <a:ea typeface="TYPOGRAPH PRO" pitchFamily="2" charset="0"/>
              </a:rPr>
              <a:t>For CJV</a:t>
            </a:r>
            <a:endParaRPr lang="en-GB" sz="1400" b="1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4CC95-940C-0242-8646-198B27527077}"/>
              </a:ext>
            </a:extLst>
          </p:cNvPr>
          <p:cNvSpPr txBox="1"/>
          <p:nvPr/>
        </p:nvSpPr>
        <p:spPr>
          <a:xfrm>
            <a:off x="510618" y="5864723"/>
            <a:ext cx="1117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600" dirty="0">
                <a:ea typeface="TYPOGRAPH PRO" pitchFamily="2" charset="0"/>
              </a:rPr>
              <a:t>Based on the Ranking, Site 2 which acts as Hub, is the most popular site amongst 8 sites, using 9 MCDM Methods. </a:t>
            </a:r>
            <a:r>
              <a:rPr lang="en-GB" sz="1600" noProof="0" dirty="0">
                <a:ea typeface="TYPOGRAPH PR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05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0B271-246A-B34E-413C-AD5376649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ACF129-66AD-4F97-975F-AC82B52E1D20}"/>
              </a:ext>
            </a:extLst>
          </p:cNvPr>
          <p:cNvSpPr txBox="1"/>
          <p:nvPr/>
        </p:nvSpPr>
        <p:spPr>
          <a:xfrm>
            <a:off x="510618" y="669303"/>
            <a:ext cx="111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Difference between nodes and hubs in highway?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2E14D2-9A99-D36B-42C9-3F8381B6BDF4}"/>
                  </a:ext>
                </a:extLst>
              </p:cNvPr>
              <p:cNvSpPr txBox="1"/>
              <p:nvPr/>
            </p:nvSpPr>
            <p:spPr>
              <a:xfrm>
                <a:off x="484986" y="1437351"/>
                <a:ext cx="790751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Hubs are important nodes where major trade or logistic activities take place.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Hubs in the context of the study, act as common charging sites for freight and CJV vehicles.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Based on the analysis done on GIS, these are points of </a:t>
                </a:r>
                <a:r>
                  <a:rPr lang="en-GB" sz="1600" b="1" noProof="0" dirty="0">
                    <a:latin typeface="Montserrat" pitchFamily="2" charset="0"/>
                    <a:ea typeface="TYPOGRAPH PRO" pitchFamily="2" charset="0"/>
                  </a:rPr>
                  <a:t>intersection</a:t>
                </a: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 between top x percentile suitable areas of CJV and freight</a:t>
                </a:r>
                <a:r>
                  <a:rPr lang="en-IN" sz="1600" noProof="0" dirty="0">
                    <a:latin typeface="Montserrat" pitchFamily="2" charset="0"/>
                    <a:ea typeface="TYPOGRAPH PRO" pitchFamily="2" charset="0"/>
                  </a:rPr>
                  <a:t>.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600" i="1" noProof="0" smtClean="0">
                            <a:latin typeface="Cambria Math" panose="02040503050406030204" pitchFamily="18" charset="0"/>
                            <a:ea typeface="TYPOGRAPH PRO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i="1" noProof="0" smtClean="0">
                                <a:latin typeface="Cambria Math" panose="02040503050406030204" pitchFamily="18" charset="0"/>
                                <a:ea typeface="TYPOGRAPH PRO" pitchFamily="2" charset="0"/>
                              </a:rPr>
                            </m:ctrlPr>
                          </m:sSubPr>
                          <m:e>
                            <m:r>
                              <a:rPr lang="en-IN" sz="1600" b="0" i="1" noProof="0" smtClean="0">
                                <a:latin typeface="Cambria Math" panose="02040503050406030204" pitchFamily="18" charset="0"/>
                                <a:ea typeface="TYPOGRAPH PRO" pitchFamily="2" charset="0"/>
                              </a:rPr>
                              <m:t>𝐶𝐽𝑉</m:t>
                            </m:r>
                          </m:e>
                          <m:sub>
                            <m:r>
                              <a:rPr lang="en-IN" sz="1600" b="0" i="1" noProof="0" smtClean="0">
                                <a:latin typeface="Cambria Math" panose="02040503050406030204" pitchFamily="18" charset="0"/>
                                <a:ea typeface="TYPOGRAPH PRO" pitchFamily="2" charset="0"/>
                              </a:rPr>
                              <m:t>𝑥</m:t>
                            </m:r>
                          </m:sub>
                        </m:sSub>
                        <m:r>
                          <a:rPr lang="pt-BR" sz="1600" i="1" noProof="0" smtClean="0">
                            <a:latin typeface="Cambria Math" panose="02040503050406030204" pitchFamily="18" charset="0"/>
                            <a:ea typeface="TYPOGRAPH PRO" pitchFamily="2" charset="0"/>
                          </a:rPr>
                          <m:t>∩</m:t>
                        </m:r>
                        <m:sSub>
                          <m:sSubPr>
                            <m:ctrlPr>
                              <a:rPr lang="pt-BR" sz="1600" i="1" noProof="0" smtClean="0">
                                <a:latin typeface="Cambria Math" panose="02040503050406030204" pitchFamily="18" charset="0"/>
                                <a:ea typeface="TYPOGRAPH PRO" pitchFamily="2" charset="0"/>
                              </a:rPr>
                            </m:ctrlPr>
                          </m:sSubPr>
                          <m:e>
                            <m:r>
                              <a:rPr lang="en-IN" sz="1600" b="0" i="1" noProof="0" smtClean="0">
                                <a:latin typeface="Cambria Math" panose="02040503050406030204" pitchFamily="18" charset="0"/>
                                <a:ea typeface="TYPOGRAPH PRO" pitchFamily="2" charset="0"/>
                              </a:rPr>
                              <m:t>𝐹𝑟𝑒𝑖𝑔h𝑡</m:t>
                            </m:r>
                          </m:e>
                          <m:sub>
                            <m:r>
                              <a:rPr lang="en-IN" sz="1600" b="0" i="1" noProof="0" smtClean="0">
                                <a:latin typeface="Cambria Math" panose="02040503050406030204" pitchFamily="18" charset="0"/>
                                <a:ea typeface="TYPOGRAPH PRO" pitchFamily="2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GB" sz="1600" noProof="0" dirty="0">
                  <a:latin typeface="Montserrat" pitchFamily="2" charset="0"/>
                  <a:ea typeface="TYPOGRAPH PR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Nodes are suitable areas other than hubs, which act as sites where charging infrastructure of </a:t>
                </a:r>
                <a:r>
                  <a:rPr lang="en-GB" sz="1600" b="1" noProof="0" dirty="0">
                    <a:latin typeface="Montserrat" pitchFamily="2" charset="0"/>
                    <a:ea typeface="TYPOGRAPH PRO" pitchFamily="2" charset="0"/>
                  </a:rPr>
                  <a:t>specific typology</a:t>
                </a: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 of vehicle can come in.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They are connected to the hubs on a </a:t>
                </a:r>
                <a:r>
                  <a:rPr lang="en-GB" sz="1600" b="1" noProof="0" dirty="0">
                    <a:latin typeface="Montserrat" pitchFamily="2" charset="0"/>
                    <a:ea typeface="TYPOGRAPH PRO" pitchFamily="2" charset="0"/>
                  </a:rPr>
                  <a:t>hierarchical level.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b="1" dirty="0">
                    <a:latin typeface="Montserrat" pitchFamily="2" charset="0"/>
                    <a:ea typeface="TYPOGRAPH PRO" pitchFamily="2" charset="0"/>
                  </a:rPr>
                  <a:t>The Union operation – Intersection operation </a:t>
                </a:r>
                <a:r>
                  <a:rPr lang="en-GB" sz="1600" noProof="0" dirty="0">
                    <a:latin typeface="Montserrat" pitchFamily="2" charset="0"/>
                    <a:ea typeface="TYPOGRAPH PRO" pitchFamily="2" charset="0"/>
                  </a:rPr>
                  <a:t>between top x percentile suitable areas of CJV and freight</a:t>
                </a:r>
                <a:r>
                  <a:rPr lang="en-IN" sz="1600" noProof="0" dirty="0">
                    <a:latin typeface="Montserrat" pitchFamily="2" charset="0"/>
                    <a:ea typeface="TYPOGRAPH PRO" pitchFamily="2" charset="0"/>
                  </a:rPr>
                  <a:t>.</a:t>
                </a:r>
                <a:endParaRPr lang="en-GB" sz="1600" noProof="0" dirty="0">
                  <a:latin typeface="Montserrat" pitchFamily="2" charset="0"/>
                  <a:ea typeface="TYPOGRAPH PRO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2E14D2-9A99-D36B-42C9-3F8381B6B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6" y="1437351"/>
                <a:ext cx="7907518" cy="3139321"/>
              </a:xfrm>
              <a:prstGeom prst="rect">
                <a:avLst/>
              </a:prstGeom>
              <a:blipFill>
                <a:blip r:embed="rId2"/>
                <a:stretch>
                  <a:fillRect l="-308" t="-583" r="-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exagon 4">
            <a:extLst>
              <a:ext uri="{FF2B5EF4-FFF2-40B4-BE49-F238E27FC236}">
                <a16:creationId xmlns:a16="http://schemas.microsoft.com/office/drawing/2014/main" id="{81671DE5-EE09-077D-D9B0-6BFE927893D4}"/>
              </a:ext>
            </a:extLst>
          </p:cNvPr>
          <p:cNvSpPr/>
          <p:nvPr/>
        </p:nvSpPr>
        <p:spPr>
          <a:xfrm>
            <a:off x="9351390" y="3327662"/>
            <a:ext cx="1301276" cy="1121790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52143E7-55EA-F51F-24B3-A6E198941220}"/>
              </a:ext>
            </a:extLst>
          </p:cNvPr>
          <p:cNvSpPr/>
          <p:nvPr/>
        </p:nvSpPr>
        <p:spPr>
          <a:xfrm>
            <a:off x="10529740" y="2573518"/>
            <a:ext cx="725864" cy="625745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272A042-722F-B665-C68D-3C4032A239CE}"/>
              </a:ext>
            </a:extLst>
          </p:cNvPr>
          <p:cNvSpPr/>
          <p:nvPr/>
        </p:nvSpPr>
        <p:spPr>
          <a:xfrm>
            <a:off x="10529740" y="4400880"/>
            <a:ext cx="725864" cy="625745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D03D961-BA84-B277-2A40-C52A2404808D}"/>
              </a:ext>
            </a:extLst>
          </p:cNvPr>
          <p:cNvSpPr/>
          <p:nvPr/>
        </p:nvSpPr>
        <p:spPr>
          <a:xfrm>
            <a:off x="8988458" y="4815659"/>
            <a:ext cx="725864" cy="625745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02A966-F120-8867-40DD-2247CBC53BE1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10372219" y="3073138"/>
            <a:ext cx="280447" cy="254524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4F708F-8574-396F-AF58-B02F7E11BF83}"/>
              </a:ext>
            </a:extLst>
          </p:cNvPr>
          <p:cNvCxnSpPr>
            <a:cxnSpLocks/>
            <a:stCxn id="7" idx="4"/>
            <a:endCxn id="5" idx="1"/>
          </p:cNvCxnSpPr>
          <p:nvPr/>
        </p:nvCxnSpPr>
        <p:spPr>
          <a:xfrm flipH="1">
            <a:off x="10372219" y="4400880"/>
            <a:ext cx="313957" cy="48572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CD48D2-8A9F-E1B9-6435-1622E5982261}"/>
              </a:ext>
            </a:extLst>
          </p:cNvPr>
          <p:cNvCxnSpPr>
            <a:cxnSpLocks/>
            <a:stCxn id="8" idx="5"/>
          </p:cNvCxnSpPr>
          <p:nvPr/>
        </p:nvCxnSpPr>
        <p:spPr>
          <a:xfrm flipV="1">
            <a:off x="9557886" y="4446327"/>
            <a:ext cx="90542" cy="369332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1F0F020-CA29-8FD6-21EE-03E7F5AB42BD}"/>
              </a:ext>
            </a:extLst>
          </p:cNvPr>
          <p:cNvSpPr/>
          <p:nvPr/>
        </p:nvSpPr>
        <p:spPr>
          <a:xfrm>
            <a:off x="11425287" y="3199263"/>
            <a:ext cx="248208" cy="24820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A6CA15-63B5-62D5-B593-08B22F5D31D0}"/>
              </a:ext>
            </a:extLst>
          </p:cNvPr>
          <p:cNvSpPr/>
          <p:nvPr/>
        </p:nvSpPr>
        <p:spPr>
          <a:xfrm>
            <a:off x="10955691" y="3993253"/>
            <a:ext cx="248208" cy="24820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56D7C0-7618-6990-01C2-F2E9EBD9C141}"/>
              </a:ext>
            </a:extLst>
          </p:cNvPr>
          <p:cNvSpPr/>
          <p:nvPr/>
        </p:nvSpPr>
        <p:spPr>
          <a:xfrm>
            <a:off x="8568038" y="3958721"/>
            <a:ext cx="248208" cy="24820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FBBFBF-C987-DB8B-65FB-28C40CE7B81C}"/>
              </a:ext>
            </a:extLst>
          </p:cNvPr>
          <p:cNvSpPr/>
          <p:nvPr/>
        </p:nvSpPr>
        <p:spPr>
          <a:xfrm>
            <a:off x="9227286" y="2694484"/>
            <a:ext cx="248208" cy="24820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826CBB-3B45-FBC5-111E-EFB476775A74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8779897" y="4170580"/>
            <a:ext cx="370823" cy="645079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CB07AC-70B2-19C3-FCFB-8493F2EA8AE4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9475494" y="2818588"/>
            <a:ext cx="1053703" cy="51963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3DECBE-01EC-4A6F-BC66-A893FEB8ADDF}"/>
              </a:ext>
            </a:extLst>
          </p:cNvPr>
          <p:cNvCxnSpPr>
            <a:cxnSpLocks/>
            <a:stCxn id="20" idx="1"/>
            <a:endCxn id="6" idx="0"/>
          </p:cNvCxnSpPr>
          <p:nvPr/>
        </p:nvCxnSpPr>
        <p:spPr>
          <a:xfrm flipH="1" flipV="1">
            <a:off x="11255604" y="2886391"/>
            <a:ext cx="206032" cy="349221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F129C0-8AC2-1040-CBEF-6784F89A7187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1079795" y="4241461"/>
            <a:ext cx="3418" cy="159419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353B8E-944A-5AEF-B448-DCAA5823459F}"/>
              </a:ext>
            </a:extLst>
          </p:cNvPr>
          <p:cNvCxnSpPr>
            <a:cxnSpLocks/>
            <a:stCxn id="21" idx="0"/>
            <a:endCxn id="6" idx="1"/>
          </p:cNvCxnSpPr>
          <p:nvPr/>
        </p:nvCxnSpPr>
        <p:spPr>
          <a:xfrm flipV="1">
            <a:off x="11079795" y="3199263"/>
            <a:ext cx="19373" cy="79399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A44E4F-2190-F246-12D2-9274C039F904}"/>
              </a:ext>
            </a:extLst>
          </p:cNvPr>
          <p:cNvSpPr txBox="1"/>
          <p:nvPr/>
        </p:nvSpPr>
        <p:spPr>
          <a:xfrm>
            <a:off x="10591203" y="2765827"/>
            <a:ext cx="72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>
                <a:latin typeface="TYPOGRAPH PRO" pitchFamily="2" charset="0"/>
                <a:ea typeface="TYPOGRAPH PRO" pitchFamily="2" charset="0"/>
              </a:rPr>
              <a:t>Node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CAA921-F1A8-2E22-41D3-70151CBD67BD}"/>
              </a:ext>
            </a:extLst>
          </p:cNvPr>
          <p:cNvSpPr txBox="1"/>
          <p:nvPr/>
        </p:nvSpPr>
        <p:spPr>
          <a:xfrm>
            <a:off x="10591203" y="4593689"/>
            <a:ext cx="72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>
                <a:latin typeface="TYPOGRAPH PRO" pitchFamily="2" charset="0"/>
                <a:ea typeface="TYPOGRAPH PRO" pitchFamily="2" charset="0"/>
              </a:rPr>
              <a:t>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37EC0D-7D9B-406B-A5B9-DD89DE3091D0}"/>
              </a:ext>
            </a:extLst>
          </p:cNvPr>
          <p:cNvSpPr txBox="1"/>
          <p:nvPr/>
        </p:nvSpPr>
        <p:spPr>
          <a:xfrm>
            <a:off x="9056991" y="4984182"/>
            <a:ext cx="72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>
                <a:latin typeface="TYPOGRAPH PRO" pitchFamily="2" charset="0"/>
                <a:ea typeface="TYPOGRAPH PRO" pitchFamily="2" charset="0"/>
              </a:rPr>
              <a:t>Node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538909-D5AB-0908-F3B4-57099C4B3A10}"/>
              </a:ext>
            </a:extLst>
          </p:cNvPr>
          <p:cNvSpPr txBox="1"/>
          <p:nvPr/>
        </p:nvSpPr>
        <p:spPr>
          <a:xfrm>
            <a:off x="9736545" y="3710404"/>
            <a:ext cx="72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>
                <a:latin typeface="TYPOGRAPH PRO" pitchFamily="2" charset="0"/>
                <a:ea typeface="TYPOGRAPH PRO" pitchFamily="2" charset="0"/>
              </a:rPr>
              <a:t>Hub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2533D-E3FF-A875-E9C2-EB9B23ADF623}"/>
              </a:ext>
            </a:extLst>
          </p:cNvPr>
          <p:cNvSpPr txBox="1"/>
          <p:nvPr/>
        </p:nvSpPr>
        <p:spPr>
          <a:xfrm>
            <a:off x="510619" y="6329079"/>
            <a:ext cx="790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x – 10%ile / 15%ile / 20%ile</a:t>
            </a:r>
          </a:p>
        </p:txBody>
      </p:sp>
    </p:spTree>
    <p:extLst>
      <p:ext uri="{BB962C8B-B14F-4D97-AF65-F5344CB8AC3E}">
        <p14:creationId xmlns:p14="http://schemas.microsoft.com/office/powerpoint/2010/main" val="12399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3EB4-F917-AB7C-EEBA-1F2C57CA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DC4213B5-821C-5296-C42D-098D15DA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493" y="1221965"/>
            <a:ext cx="3121905" cy="4908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C9711-45C0-1224-2488-5AE2D2CA08F2}"/>
              </a:ext>
            </a:extLst>
          </p:cNvPr>
          <p:cNvSpPr txBox="1"/>
          <p:nvPr/>
        </p:nvSpPr>
        <p:spPr>
          <a:xfrm>
            <a:off x="510618" y="669303"/>
            <a:ext cx="111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10, 15, 20 percentile </a:t>
            </a:r>
            <a:r>
              <a:rPr lang="en-GB" sz="2400" noProof="0" dirty="0">
                <a:latin typeface="Montserrat" pitchFamily="2" charset="0"/>
                <a:ea typeface="TYPOGRAPH PRO" pitchFamily="2" charset="0"/>
              </a:rPr>
              <a:t>of CJV</a:t>
            </a:r>
            <a:endParaRPr lang="en-GB" sz="2400" b="1" noProof="0" dirty="0">
              <a:latin typeface="TYPOGRAPH PRO" pitchFamily="2" charset="0"/>
              <a:ea typeface="TYPOGRAPH PRO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190475-F93C-8C43-B891-0D53914CC931}"/>
              </a:ext>
            </a:extLst>
          </p:cNvPr>
          <p:cNvGrpSpPr/>
          <p:nvPr/>
        </p:nvGrpSpPr>
        <p:grpSpPr>
          <a:xfrm>
            <a:off x="11060658" y="6493874"/>
            <a:ext cx="1064667" cy="242485"/>
            <a:chOff x="2819400" y="6288924"/>
            <a:chExt cx="1494905" cy="340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24EE7E-D3D2-40E9-7253-BC50541AB54F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B4C4EE-E0CD-7E7F-5D90-260F673C2B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28FD13-8D97-5477-7F76-26D29F9476A4}"/>
                </a:ext>
              </a:extLst>
            </p:cNvPr>
            <p:cNvSpPr txBox="1"/>
            <p:nvPr/>
          </p:nvSpPr>
          <p:spPr>
            <a:xfrm>
              <a:off x="3212253" y="6320821"/>
              <a:ext cx="1102052" cy="302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71C6299-4789-9648-BC97-F2820A0689AD}"/>
              </a:ext>
            </a:extLst>
          </p:cNvPr>
          <p:cNvSpPr txBox="1"/>
          <p:nvPr/>
        </p:nvSpPr>
        <p:spPr>
          <a:xfrm>
            <a:off x="637352" y="6155320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Top 10 Percentile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AFFA06-BEB8-2181-B96B-0A295F4AAE45}"/>
              </a:ext>
            </a:extLst>
          </p:cNvPr>
          <p:cNvSpPr txBox="1"/>
          <p:nvPr/>
        </p:nvSpPr>
        <p:spPr>
          <a:xfrm>
            <a:off x="4342406" y="6150601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Top 15 Percentile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F574A7-EC03-6EA4-39EF-4E71C2D09535}"/>
              </a:ext>
            </a:extLst>
          </p:cNvPr>
          <p:cNvSpPr txBox="1"/>
          <p:nvPr/>
        </p:nvSpPr>
        <p:spPr>
          <a:xfrm>
            <a:off x="8064425" y="6130540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Top 20 Percentile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3DC09EF-7A59-0606-294F-12AB661F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2" y="1221966"/>
            <a:ext cx="3115547" cy="4908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052EFF-B330-B5D1-F3CF-6D162860A8D5}"/>
              </a:ext>
            </a:extLst>
          </p:cNvPr>
          <p:cNvSpPr/>
          <p:nvPr/>
        </p:nvSpPr>
        <p:spPr>
          <a:xfrm>
            <a:off x="1333500" y="1827220"/>
            <a:ext cx="304634" cy="3046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C4123-9BEF-B6E7-633C-71E0EC347413}"/>
              </a:ext>
            </a:extLst>
          </p:cNvPr>
          <p:cNvCxnSpPr>
            <a:cxnSpLocks/>
          </p:cNvCxnSpPr>
          <p:nvPr/>
        </p:nvCxnSpPr>
        <p:spPr>
          <a:xfrm>
            <a:off x="1638134" y="1975942"/>
            <a:ext cx="528516" cy="359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6989F94-9841-7EC4-6CA9-460A0908D33C}"/>
              </a:ext>
            </a:extLst>
          </p:cNvPr>
          <p:cNvSpPr txBox="1"/>
          <p:nvPr/>
        </p:nvSpPr>
        <p:spPr>
          <a:xfrm>
            <a:off x="2166650" y="1806665"/>
            <a:ext cx="305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Badarpur &amp; </a:t>
            </a:r>
          </a:p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Faridabad Border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AC7E34D-3A3D-72D0-EE32-E04C60396661}"/>
              </a:ext>
            </a:extLst>
          </p:cNvPr>
          <p:cNvSpPr/>
          <p:nvPr/>
        </p:nvSpPr>
        <p:spPr>
          <a:xfrm>
            <a:off x="2290309" y="4960945"/>
            <a:ext cx="304634" cy="3046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B3DDEB-E9A2-6457-40EA-C4F06736259B}"/>
              </a:ext>
            </a:extLst>
          </p:cNvPr>
          <p:cNvSpPr/>
          <p:nvPr/>
        </p:nvSpPr>
        <p:spPr>
          <a:xfrm>
            <a:off x="5094453" y="2268330"/>
            <a:ext cx="375487" cy="375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8A1BF6F-0F00-6446-EA1C-8257B3D1AE94}"/>
              </a:ext>
            </a:extLst>
          </p:cNvPr>
          <p:cNvSpPr/>
          <p:nvPr/>
        </p:nvSpPr>
        <p:spPr>
          <a:xfrm>
            <a:off x="5935445" y="4960945"/>
            <a:ext cx="375487" cy="375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C9A0D92-09AC-C4D6-8E6A-4AA8A554FCAD}"/>
              </a:ext>
            </a:extLst>
          </p:cNvPr>
          <p:cNvSpPr/>
          <p:nvPr/>
        </p:nvSpPr>
        <p:spPr>
          <a:xfrm>
            <a:off x="5013503" y="1806665"/>
            <a:ext cx="375487" cy="375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4B25547-FC84-994C-F2CD-7EE3E857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97" y="1221965"/>
            <a:ext cx="3142255" cy="4908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AC7FF81F-168E-6CC5-E2AB-1BF480BC2D12}"/>
              </a:ext>
            </a:extLst>
          </p:cNvPr>
          <p:cNvSpPr/>
          <p:nvPr/>
        </p:nvSpPr>
        <p:spPr>
          <a:xfrm>
            <a:off x="8471078" y="1738427"/>
            <a:ext cx="887450" cy="8874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457329E-C775-1912-BAD2-ECCD81C4C61F}"/>
              </a:ext>
            </a:extLst>
          </p:cNvPr>
          <p:cNvSpPr/>
          <p:nvPr/>
        </p:nvSpPr>
        <p:spPr>
          <a:xfrm>
            <a:off x="9732414" y="4960945"/>
            <a:ext cx="338554" cy="338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93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35F6-064F-D2AA-0858-134ED4C14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E97329-0CFE-23A4-FFBB-8E44363E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988" y="1203554"/>
            <a:ext cx="3164034" cy="4959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A85E44-7200-5ADC-FD02-715CC3272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8" y="1221965"/>
            <a:ext cx="3135842" cy="4907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49FB90-C892-EA32-A54D-B43B0BC0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10" y="1221965"/>
            <a:ext cx="3129394" cy="4928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F8B664-5781-3BB0-8AD7-98BA37F240E1}"/>
              </a:ext>
            </a:extLst>
          </p:cNvPr>
          <p:cNvSpPr txBox="1"/>
          <p:nvPr/>
        </p:nvSpPr>
        <p:spPr>
          <a:xfrm>
            <a:off x="510618" y="669303"/>
            <a:ext cx="111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10, 15, 20 percentile </a:t>
            </a:r>
            <a:r>
              <a:rPr lang="en-GB" sz="2400" noProof="0" dirty="0">
                <a:latin typeface="Montserrat" pitchFamily="2" charset="0"/>
                <a:ea typeface="TYPOGRAPH PRO" pitchFamily="2" charset="0"/>
              </a:rPr>
              <a:t>of Freight</a:t>
            </a:r>
            <a:endParaRPr lang="en-GB" sz="2400" b="1" noProof="0" dirty="0">
              <a:latin typeface="TYPOGRAPH PRO" pitchFamily="2" charset="0"/>
              <a:ea typeface="TYPOGRAPH PRO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3A79FA-CACC-349B-12EA-4B676AB6AE10}"/>
              </a:ext>
            </a:extLst>
          </p:cNvPr>
          <p:cNvGrpSpPr/>
          <p:nvPr/>
        </p:nvGrpSpPr>
        <p:grpSpPr>
          <a:xfrm>
            <a:off x="11060658" y="6493874"/>
            <a:ext cx="1064667" cy="242485"/>
            <a:chOff x="2819400" y="6288924"/>
            <a:chExt cx="1494905" cy="340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9FC987-B1FB-F7CA-1A6E-566A7FB4A542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E8A62A-C028-ACE0-A71D-0261D0EFB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5970EB-7F19-71D0-005B-5F8F2C4B08F5}"/>
                </a:ext>
              </a:extLst>
            </p:cNvPr>
            <p:cNvSpPr txBox="1"/>
            <p:nvPr/>
          </p:nvSpPr>
          <p:spPr>
            <a:xfrm>
              <a:off x="3212253" y="6320821"/>
              <a:ext cx="1102052" cy="302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DBCDCE-0E8B-D660-A943-FF3561169358}"/>
              </a:ext>
            </a:extLst>
          </p:cNvPr>
          <p:cNvSpPr txBox="1"/>
          <p:nvPr/>
        </p:nvSpPr>
        <p:spPr>
          <a:xfrm>
            <a:off x="637352" y="6155320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Top 10 Percentile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21E351-8BAB-435B-8F04-52F971F0227F}"/>
              </a:ext>
            </a:extLst>
          </p:cNvPr>
          <p:cNvSpPr txBox="1"/>
          <p:nvPr/>
        </p:nvSpPr>
        <p:spPr>
          <a:xfrm>
            <a:off x="4342406" y="6150601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Top 15 Percentile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1878D-DC5C-4F89-B056-A9141F66FD23}"/>
              </a:ext>
            </a:extLst>
          </p:cNvPr>
          <p:cNvSpPr txBox="1"/>
          <p:nvPr/>
        </p:nvSpPr>
        <p:spPr>
          <a:xfrm>
            <a:off x="8064425" y="6130540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Top 20 Percentile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3B143-902C-E5BE-F058-3D71D42AF956}"/>
              </a:ext>
            </a:extLst>
          </p:cNvPr>
          <p:cNvSpPr/>
          <p:nvPr/>
        </p:nvSpPr>
        <p:spPr>
          <a:xfrm>
            <a:off x="1259492" y="1732862"/>
            <a:ext cx="442097" cy="442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8D10B9-2227-F150-55CB-C3EC7E6E0347}"/>
              </a:ext>
            </a:extLst>
          </p:cNvPr>
          <p:cNvCxnSpPr>
            <a:cxnSpLocks/>
          </p:cNvCxnSpPr>
          <p:nvPr/>
        </p:nvCxnSpPr>
        <p:spPr>
          <a:xfrm>
            <a:off x="1701589" y="1953910"/>
            <a:ext cx="528516" cy="359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922DBB-E1A6-12BC-498A-9D33C7A57BA6}"/>
              </a:ext>
            </a:extLst>
          </p:cNvPr>
          <p:cNvSpPr txBox="1"/>
          <p:nvPr/>
        </p:nvSpPr>
        <p:spPr>
          <a:xfrm>
            <a:off x="2223599" y="1761166"/>
            <a:ext cx="305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Badarpur &amp; </a:t>
            </a:r>
          </a:p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Faridabad Border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FC8ED2-8EFA-F031-0BFC-983BEF9BC607}"/>
              </a:ext>
            </a:extLst>
          </p:cNvPr>
          <p:cNvSpPr/>
          <p:nvPr/>
        </p:nvSpPr>
        <p:spPr>
          <a:xfrm>
            <a:off x="4950232" y="2665285"/>
            <a:ext cx="375487" cy="375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D91901C-D5E0-55BB-AE1F-92289278FCC0}"/>
              </a:ext>
            </a:extLst>
          </p:cNvPr>
          <p:cNvSpPr/>
          <p:nvPr/>
        </p:nvSpPr>
        <p:spPr>
          <a:xfrm>
            <a:off x="5178701" y="3817229"/>
            <a:ext cx="375487" cy="3754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CD08803-2ABC-F587-9B42-9E487C82E82F}"/>
              </a:ext>
            </a:extLst>
          </p:cNvPr>
          <p:cNvSpPr/>
          <p:nvPr/>
        </p:nvSpPr>
        <p:spPr>
          <a:xfrm>
            <a:off x="4829594" y="1765490"/>
            <a:ext cx="581851" cy="5818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0EA83E5-2995-1B35-23CC-89F98E38D4CB}"/>
              </a:ext>
            </a:extLst>
          </p:cNvPr>
          <p:cNvSpPr/>
          <p:nvPr/>
        </p:nvSpPr>
        <p:spPr>
          <a:xfrm>
            <a:off x="8040665" y="1620054"/>
            <a:ext cx="1816310" cy="18163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E3611CF-7EEC-19AA-2F61-89D09080AE85}"/>
              </a:ext>
            </a:extLst>
          </p:cNvPr>
          <p:cNvSpPr/>
          <p:nvPr/>
        </p:nvSpPr>
        <p:spPr>
          <a:xfrm>
            <a:off x="9732414" y="4960945"/>
            <a:ext cx="338554" cy="338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B769E5-6746-6492-DE8D-AA1162FAA50F}"/>
              </a:ext>
            </a:extLst>
          </p:cNvPr>
          <p:cNvSpPr/>
          <p:nvPr/>
        </p:nvSpPr>
        <p:spPr>
          <a:xfrm>
            <a:off x="1350441" y="2728491"/>
            <a:ext cx="260198" cy="2601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1D2A6F-A28B-C6BE-AD83-ED6183EDA08C}"/>
              </a:ext>
            </a:extLst>
          </p:cNvPr>
          <p:cNvSpPr/>
          <p:nvPr/>
        </p:nvSpPr>
        <p:spPr>
          <a:xfrm>
            <a:off x="1592503" y="3869312"/>
            <a:ext cx="260198" cy="2601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08D26-229F-506F-9655-1E34704C58C6}"/>
              </a:ext>
            </a:extLst>
          </p:cNvPr>
          <p:cNvCxnSpPr>
            <a:cxnSpLocks/>
          </p:cNvCxnSpPr>
          <p:nvPr/>
        </p:nvCxnSpPr>
        <p:spPr>
          <a:xfrm>
            <a:off x="1610639" y="2854995"/>
            <a:ext cx="528516" cy="359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B7B2A9-77DE-CD76-EFBB-FF47B46840CF}"/>
              </a:ext>
            </a:extLst>
          </p:cNvPr>
          <p:cNvSpPr txBox="1"/>
          <p:nvPr/>
        </p:nvSpPr>
        <p:spPr>
          <a:xfrm>
            <a:off x="2139155" y="2719322"/>
            <a:ext cx="305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Near Palwal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A1C1C1-6E31-E68C-8CF1-2784842878DD}"/>
              </a:ext>
            </a:extLst>
          </p:cNvPr>
          <p:cNvCxnSpPr>
            <a:cxnSpLocks/>
          </p:cNvCxnSpPr>
          <p:nvPr/>
        </p:nvCxnSpPr>
        <p:spPr>
          <a:xfrm>
            <a:off x="9854443" y="2524614"/>
            <a:ext cx="28968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761DF2-668E-0769-2028-F0E3802C2FC3}"/>
              </a:ext>
            </a:extLst>
          </p:cNvPr>
          <p:cNvSpPr txBox="1"/>
          <p:nvPr/>
        </p:nvSpPr>
        <p:spPr>
          <a:xfrm>
            <a:off x="10083172" y="2386114"/>
            <a:ext cx="112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Montserrat" pitchFamily="2" charset="0"/>
                <a:ea typeface="TYPOGRAPH PRO" pitchFamily="2" charset="0"/>
              </a:rPr>
              <a:t>Delhi NCR </a:t>
            </a:r>
          </a:p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Section </a:t>
            </a:r>
          </a:p>
          <a:p>
            <a:pPr algn="just"/>
            <a:r>
              <a:rPr lang="en-GB" sz="1200" dirty="0">
                <a:latin typeface="Montserrat" pitchFamily="2" charset="0"/>
                <a:ea typeface="TYPOGRAPH PRO" pitchFamily="2" charset="0"/>
              </a:rPr>
              <a:t>From Okhla </a:t>
            </a:r>
          </a:p>
          <a:p>
            <a:pPr algn="just"/>
            <a:r>
              <a:rPr lang="en-GB" sz="1200" noProof="0" dirty="0">
                <a:latin typeface="Montserrat" pitchFamily="2" charset="0"/>
                <a:ea typeface="TYPOGRAPH PRO" pitchFamily="2" charset="0"/>
              </a:rPr>
              <a:t>To Palwal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D77EB5-BA81-D5E4-A080-A43750D0F9C3}"/>
              </a:ext>
            </a:extLst>
          </p:cNvPr>
          <p:cNvSpPr/>
          <p:nvPr/>
        </p:nvSpPr>
        <p:spPr>
          <a:xfrm>
            <a:off x="8948820" y="3790956"/>
            <a:ext cx="338554" cy="338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555832-5DF7-21F7-DD94-9B0E669B27D1}"/>
              </a:ext>
            </a:extLst>
          </p:cNvPr>
          <p:cNvSpPr/>
          <p:nvPr/>
        </p:nvSpPr>
        <p:spPr>
          <a:xfrm>
            <a:off x="9854443" y="5437394"/>
            <a:ext cx="338554" cy="338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3F20AD-236E-565B-9FED-1FCAEAFC1C4A}"/>
              </a:ext>
            </a:extLst>
          </p:cNvPr>
          <p:cNvSpPr/>
          <p:nvPr/>
        </p:nvSpPr>
        <p:spPr>
          <a:xfrm>
            <a:off x="10334455" y="5791131"/>
            <a:ext cx="338554" cy="338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1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B0C5A-9262-65A4-FB70-01AA6135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591E1-3AFD-62E6-6F6A-CC7BF8C124D9}"/>
              </a:ext>
            </a:extLst>
          </p:cNvPr>
          <p:cNvSpPr txBox="1"/>
          <p:nvPr/>
        </p:nvSpPr>
        <p:spPr>
          <a:xfrm>
            <a:off x="510618" y="669303"/>
            <a:ext cx="1117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Scenario #1 top 10 percentile </a:t>
            </a:r>
            <a:r>
              <a:rPr lang="en-GB" sz="2400" noProof="0" dirty="0">
                <a:latin typeface="Montserrat" pitchFamily="2" charset="0"/>
                <a:ea typeface="TYPOGRAPH PRO" pitchFamily="2" charset="0"/>
              </a:rPr>
              <a:t>between CJV and Freight top 10%ile Suitability</a:t>
            </a:r>
            <a:endParaRPr lang="en-GB" sz="2400" b="1" noProof="0" dirty="0">
              <a:latin typeface="TYPOGRAPH PRO" pitchFamily="2" charset="0"/>
              <a:ea typeface="TYPOGRAPH PR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C8AC8-6787-616D-A133-A804B5283CB2}"/>
              </a:ext>
            </a:extLst>
          </p:cNvPr>
          <p:cNvSpPr txBox="1"/>
          <p:nvPr/>
        </p:nvSpPr>
        <p:spPr>
          <a:xfrm>
            <a:off x="8960890" y="5297996"/>
            <a:ext cx="3106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The areas identified</a:t>
            </a:r>
            <a:r>
              <a:rPr lang="en-GB" sz="1600" dirty="0">
                <a:latin typeface="Montserrat" pitchFamily="2" charset="0"/>
                <a:ea typeface="TYPOGRAPH PRO" pitchFamily="2" charset="0"/>
              </a:rPr>
              <a:t> along the outskirts are Freight specific Nodes.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21904-374E-8ABF-38D8-45013B9B4523}"/>
              </a:ext>
            </a:extLst>
          </p:cNvPr>
          <p:cNvSpPr txBox="1"/>
          <p:nvPr/>
        </p:nvSpPr>
        <p:spPr>
          <a:xfrm>
            <a:off x="7990402" y="1479041"/>
            <a:ext cx="224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Montserrat" pitchFamily="2" charset="0"/>
                <a:ea typeface="TYPOGRAPH PRO" pitchFamily="2" charset="0"/>
              </a:rPr>
              <a:t>Union operation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7F0098-F4A2-31E2-C818-CE9444D3A961}"/>
              </a:ext>
            </a:extLst>
          </p:cNvPr>
          <p:cNvCxnSpPr>
            <a:stCxn id="4" idx="2"/>
          </p:cNvCxnSpPr>
          <p:nvPr/>
        </p:nvCxnSpPr>
        <p:spPr>
          <a:xfrm flipH="1">
            <a:off x="6095999" y="1500300"/>
            <a:ext cx="1" cy="5153967"/>
          </a:xfrm>
          <a:prstGeom prst="line">
            <a:avLst/>
          </a:prstGeom>
          <a:ln w="12700" cap="rnd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E89462-C394-3BE5-9BE1-BBC7F1C6CC1E}"/>
              </a:ext>
            </a:extLst>
          </p:cNvPr>
          <p:cNvSpPr txBox="1"/>
          <p:nvPr/>
        </p:nvSpPr>
        <p:spPr>
          <a:xfrm>
            <a:off x="1076332" y="1542548"/>
            <a:ext cx="30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Montserrat" pitchFamily="2" charset="0"/>
                <a:ea typeface="TYPOGRAPH PRO" pitchFamily="2" charset="0"/>
              </a:rPr>
              <a:t>Intersection operation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D50295-32BD-B76D-7539-CBB660FEF69D}"/>
              </a:ext>
            </a:extLst>
          </p:cNvPr>
          <p:cNvSpPr txBox="1"/>
          <p:nvPr/>
        </p:nvSpPr>
        <p:spPr>
          <a:xfrm>
            <a:off x="3037402" y="4313111"/>
            <a:ext cx="3058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The location is also crucial as it is situated on the Delhi Haryana Border, hence the traffic concentration is high.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These are ideal </a:t>
            </a:r>
            <a:r>
              <a:rPr lang="en-GB" sz="1600" dirty="0">
                <a:latin typeface="Montserrat" pitchFamily="2" charset="0"/>
                <a:ea typeface="TYPOGRAPH PRO" pitchFamily="2" charset="0"/>
              </a:rPr>
              <a:t>areas for common charging spots. 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85BE639-45C5-24AB-CB39-67C0433D1527}"/>
              </a:ext>
            </a:extLst>
          </p:cNvPr>
          <p:cNvGrpSpPr/>
          <p:nvPr/>
        </p:nvGrpSpPr>
        <p:grpSpPr>
          <a:xfrm>
            <a:off x="2819400" y="6288924"/>
            <a:ext cx="1494905" cy="340475"/>
            <a:chOff x="2819400" y="6288924"/>
            <a:chExt cx="1494905" cy="340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884B62-4B71-87FC-C03A-4667A1B09A72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F47F22-5E65-ED49-4657-E3767D71F0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FDB4FC-9E8A-C531-4D08-EFC1CC1A5757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DBB2C8-DBFB-903B-9C4F-7EB544C74724}"/>
              </a:ext>
            </a:extLst>
          </p:cNvPr>
          <p:cNvGrpSpPr/>
          <p:nvPr/>
        </p:nvGrpSpPr>
        <p:grpSpPr>
          <a:xfrm>
            <a:off x="9113141" y="6288924"/>
            <a:ext cx="1494905" cy="340475"/>
            <a:chOff x="2819400" y="6288924"/>
            <a:chExt cx="1494905" cy="3404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E4E030F-4F59-0A14-53E8-1F3FEF54078F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FD86D1-E1B6-6865-3BBC-8E8371501B0C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1F3C50-1FDF-3033-A53F-F1898D760EDC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75588D6-271D-1177-6D4C-491BCC57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9" y="2029522"/>
            <a:ext cx="2634712" cy="40732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C48CBC-C157-76FD-F20C-5DAE0BCFB740}"/>
              </a:ext>
            </a:extLst>
          </p:cNvPr>
          <p:cNvGrpSpPr/>
          <p:nvPr/>
        </p:nvGrpSpPr>
        <p:grpSpPr>
          <a:xfrm>
            <a:off x="1159497" y="2648932"/>
            <a:ext cx="2071611" cy="103694"/>
            <a:chOff x="1159497" y="2648932"/>
            <a:chExt cx="2071611" cy="1036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FC11EF-C78C-C425-B764-7BB3B71BA0E1}"/>
                </a:ext>
              </a:extLst>
            </p:cNvPr>
            <p:cNvSpPr/>
            <p:nvPr/>
          </p:nvSpPr>
          <p:spPr>
            <a:xfrm>
              <a:off x="1159497" y="2648932"/>
              <a:ext cx="103694" cy="103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745168-8764-24BC-BA3B-B26CFA55F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6859" y="2677213"/>
              <a:ext cx="1964249" cy="151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FC7A4F-7684-2FEF-BA59-BAF28E4AC59E}"/>
              </a:ext>
            </a:extLst>
          </p:cNvPr>
          <p:cNvSpPr txBox="1"/>
          <p:nvPr/>
        </p:nvSpPr>
        <p:spPr>
          <a:xfrm>
            <a:off x="3190289" y="2507936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Badarpur Power Station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80312E-45A1-05D8-19F1-5FB217361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9" y="2029522"/>
            <a:ext cx="2662949" cy="4058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7304D7C-49CE-BDB4-62A5-0BADF75A3170}"/>
              </a:ext>
            </a:extLst>
          </p:cNvPr>
          <p:cNvSpPr/>
          <p:nvPr/>
        </p:nvSpPr>
        <p:spPr>
          <a:xfrm>
            <a:off x="6977139" y="2526384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534CF7-E396-3749-568D-1F2BF9C1C364}"/>
              </a:ext>
            </a:extLst>
          </p:cNvPr>
          <p:cNvCxnSpPr>
            <a:cxnSpLocks/>
          </p:cNvCxnSpPr>
          <p:nvPr/>
        </p:nvCxnSpPr>
        <p:spPr>
          <a:xfrm flipV="1">
            <a:off x="7084501" y="2552980"/>
            <a:ext cx="2182252" cy="1687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DF79398-22C0-5CBD-C29D-C942913A7D79}"/>
              </a:ext>
            </a:extLst>
          </p:cNvPr>
          <p:cNvSpPr/>
          <p:nvPr/>
        </p:nvSpPr>
        <p:spPr>
          <a:xfrm>
            <a:off x="7041530" y="2742618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8490E7-F3A5-EB48-49D1-61AD371046AE}"/>
              </a:ext>
            </a:extLst>
          </p:cNvPr>
          <p:cNvCxnSpPr>
            <a:cxnSpLocks/>
          </p:cNvCxnSpPr>
          <p:nvPr/>
        </p:nvCxnSpPr>
        <p:spPr>
          <a:xfrm flipV="1">
            <a:off x="7148892" y="2769501"/>
            <a:ext cx="2145027" cy="165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593D7A54-86AC-FB69-3C90-624C9BBDCCEE}"/>
              </a:ext>
            </a:extLst>
          </p:cNvPr>
          <p:cNvSpPr/>
          <p:nvPr/>
        </p:nvSpPr>
        <p:spPr>
          <a:xfrm>
            <a:off x="7030819" y="3336370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8F9EFE-6BE9-0AD3-1127-3673D326335B}"/>
              </a:ext>
            </a:extLst>
          </p:cNvPr>
          <p:cNvCxnSpPr>
            <a:cxnSpLocks/>
          </p:cNvCxnSpPr>
          <p:nvPr/>
        </p:nvCxnSpPr>
        <p:spPr>
          <a:xfrm flipV="1">
            <a:off x="7138181" y="3363171"/>
            <a:ext cx="2155738" cy="16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67C0C9-1519-C257-843A-F29ED48298B3}"/>
              </a:ext>
            </a:extLst>
          </p:cNvPr>
          <p:cNvGrpSpPr/>
          <p:nvPr/>
        </p:nvGrpSpPr>
        <p:grpSpPr>
          <a:xfrm>
            <a:off x="7222308" y="4235222"/>
            <a:ext cx="2071611" cy="103694"/>
            <a:chOff x="1159497" y="2648932"/>
            <a:chExt cx="2071611" cy="10369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48D674-446A-A135-1563-4B2BDBFEA92E}"/>
                </a:ext>
              </a:extLst>
            </p:cNvPr>
            <p:cNvSpPr/>
            <p:nvPr/>
          </p:nvSpPr>
          <p:spPr>
            <a:xfrm>
              <a:off x="1159497" y="2648932"/>
              <a:ext cx="103694" cy="103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912FC5-1828-AFD4-E5D9-325A97896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6859" y="2677213"/>
              <a:ext cx="1964249" cy="151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940EF6B-ED42-4560-377E-28B13949AE04}"/>
              </a:ext>
            </a:extLst>
          </p:cNvPr>
          <p:cNvSpPr/>
          <p:nvPr/>
        </p:nvSpPr>
        <p:spPr>
          <a:xfrm>
            <a:off x="7824112" y="5166184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F086D3-B0C5-E9EC-A5AE-7E08FDDF5CB8}"/>
              </a:ext>
            </a:extLst>
          </p:cNvPr>
          <p:cNvCxnSpPr>
            <a:cxnSpLocks/>
          </p:cNvCxnSpPr>
          <p:nvPr/>
        </p:nvCxnSpPr>
        <p:spPr>
          <a:xfrm flipV="1">
            <a:off x="7931474" y="5199118"/>
            <a:ext cx="1362445" cy="1053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015FD81-B0A9-5EFF-5A8D-816B997B897D}"/>
              </a:ext>
            </a:extLst>
          </p:cNvPr>
          <p:cNvSpPr txBox="1"/>
          <p:nvPr/>
        </p:nvSpPr>
        <p:spPr>
          <a:xfrm>
            <a:off x="9275065" y="2387438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Okhla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9AA633-84EA-15FE-8A65-CD78E41C5681}"/>
              </a:ext>
            </a:extLst>
          </p:cNvPr>
          <p:cNvSpPr txBox="1"/>
          <p:nvPr/>
        </p:nvSpPr>
        <p:spPr>
          <a:xfrm>
            <a:off x="9275065" y="2605755"/>
            <a:ext cx="3058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South of Badarpur Border</a:t>
            </a:r>
          </a:p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(Faridabad)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27A80-E196-3406-AB47-FAFD649B29F8}"/>
              </a:ext>
            </a:extLst>
          </p:cNvPr>
          <p:cNvSpPr txBox="1"/>
          <p:nvPr/>
        </p:nvSpPr>
        <p:spPr>
          <a:xfrm>
            <a:off x="9275065" y="3210560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North of Palwal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DCAF6A-A431-420F-AE43-36D85918DB33}"/>
              </a:ext>
            </a:extLst>
          </p:cNvPr>
          <p:cNvSpPr txBox="1"/>
          <p:nvPr/>
        </p:nvSpPr>
        <p:spPr>
          <a:xfrm>
            <a:off x="9293919" y="4085001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Hodal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EA26-2A59-A124-5433-41CF0D595928}"/>
              </a:ext>
            </a:extLst>
          </p:cNvPr>
          <p:cNvSpPr txBox="1"/>
          <p:nvPr/>
        </p:nvSpPr>
        <p:spPr>
          <a:xfrm>
            <a:off x="9293919" y="5048754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Mathura</a:t>
            </a:r>
          </a:p>
        </p:txBody>
      </p:sp>
    </p:spTree>
    <p:extLst>
      <p:ext uri="{BB962C8B-B14F-4D97-AF65-F5344CB8AC3E}">
        <p14:creationId xmlns:p14="http://schemas.microsoft.com/office/powerpoint/2010/main" val="50174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13F0-B085-92F8-C4A8-BC41FB0D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6FCFC1-F835-8108-3A8E-EFBE83F2AC99}"/>
              </a:ext>
            </a:extLst>
          </p:cNvPr>
          <p:cNvSpPr txBox="1"/>
          <p:nvPr/>
        </p:nvSpPr>
        <p:spPr>
          <a:xfrm>
            <a:off x="510618" y="669303"/>
            <a:ext cx="1117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Scenario #2 top 15 percentile </a:t>
            </a:r>
            <a:r>
              <a:rPr lang="en-GB" sz="2400" noProof="0" dirty="0">
                <a:latin typeface="Montserrat" pitchFamily="2" charset="0"/>
                <a:ea typeface="TYPOGRAPH PRO" pitchFamily="2" charset="0"/>
              </a:rPr>
              <a:t>between CJV and Freight top 15%ile Suitability</a:t>
            </a:r>
            <a:endParaRPr lang="en-GB" sz="2400" b="1" noProof="0" dirty="0">
              <a:latin typeface="TYPOGRAPH PRO" pitchFamily="2" charset="0"/>
              <a:ea typeface="TYPOGRAPH PR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F1F5E-0101-8C96-DCB9-85161D7CA589}"/>
              </a:ext>
            </a:extLst>
          </p:cNvPr>
          <p:cNvSpPr txBox="1"/>
          <p:nvPr/>
        </p:nvSpPr>
        <p:spPr>
          <a:xfrm>
            <a:off x="7990402" y="1479041"/>
            <a:ext cx="224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Montserrat" pitchFamily="2" charset="0"/>
                <a:ea typeface="TYPOGRAPH PRO" pitchFamily="2" charset="0"/>
              </a:rPr>
              <a:t>Union operation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11B1AD-35BF-8C18-D818-D7D2EA9A0B73}"/>
              </a:ext>
            </a:extLst>
          </p:cNvPr>
          <p:cNvCxnSpPr>
            <a:stCxn id="4" idx="2"/>
          </p:cNvCxnSpPr>
          <p:nvPr/>
        </p:nvCxnSpPr>
        <p:spPr>
          <a:xfrm flipH="1">
            <a:off x="6095999" y="1500300"/>
            <a:ext cx="1" cy="5153967"/>
          </a:xfrm>
          <a:prstGeom prst="line">
            <a:avLst/>
          </a:prstGeom>
          <a:ln w="12700" cap="rnd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01748E-3092-4E09-5D6C-02BEA06296B3}"/>
              </a:ext>
            </a:extLst>
          </p:cNvPr>
          <p:cNvSpPr txBox="1"/>
          <p:nvPr/>
        </p:nvSpPr>
        <p:spPr>
          <a:xfrm>
            <a:off x="1076332" y="1542548"/>
            <a:ext cx="30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Montserrat" pitchFamily="2" charset="0"/>
                <a:ea typeface="TYPOGRAPH PRO" pitchFamily="2" charset="0"/>
              </a:rPr>
              <a:t>Intersection operation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ABBC9-ABCC-A71B-F937-6CB07536899A}"/>
              </a:ext>
            </a:extLst>
          </p:cNvPr>
          <p:cNvSpPr txBox="1"/>
          <p:nvPr/>
        </p:nvSpPr>
        <p:spPr>
          <a:xfrm>
            <a:off x="3031652" y="3912929"/>
            <a:ext cx="3027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Under 15%ile suitability, area within the Faridabad city may by an ideal candidate Hub point, specifically along the metro and railway corridor of Faridabad and south of Badarpur Border.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latin typeface="Montserrat" pitchFamily="2" charset="0"/>
              <a:ea typeface="TYPOGRAPH PRO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DEE48-7209-E016-A7FF-4AFB25E60775}"/>
              </a:ext>
            </a:extLst>
          </p:cNvPr>
          <p:cNvGrpSpPr/>
          <p:nvPr/>
        </p:nvGrpSpPr>
        <p:grpSpPr>
          <a:xfrm>
            <a:off x="2819400" y="6288924"/>
            <a:ext cx="1494905" cy="340475"/>
            <a:chOff x="2819400" y="6288924"/>
            <a:chExt cx="1494905" cy="3404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BB9AD0-A2ED-8C15-2269-9A0517F981AB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710DFE-1959-692F-D4D2-9819298CAABE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FFB6BD-00B6-35AC-D6CE-C3BA0AE5F7D7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ED382A-1311-AF8C-A799-372712F8B5BB}"/>
              </a:ext>
            </a:extLst>
          </p:cNvPr>
          <p:cNvGrpSpPr/>
          <p:nvPr/>
        </p:nvGrpSpPr>
        <p:grpSpPr>
          <a:xfrm>
            <a:off x="9113141" y="6288924"/>
            <a:ext cx="1494905" cy="340475"/>
            <a:chOff x="2819400" y="6288924"/>
            <a:chExt cx="1494905" cy="34047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CD4BEB-EAD4-95AF-AB3F-8FD9903CE2A7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6AFF39-7125-8CFB-912B-B0227170A058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43051E-DD97-6EF9-BD5F-49119E5F7352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E177735-4ACB-80BC-DB89-08A6F2DF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8" y="2048244"/>
            <a:ext cx="2633546" cy="40580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DAF84C-EF6E-77CD-F229-DC1D8D53FA4C}"/>
              </a:ext>
            </a:extLst>
          </p:cNvPr>
          <p:cNvGrpSpPr/>
          <p:nvPr/>
        </p:nvGrpSpPr>
        <p:grpSpPr>
          <a:xfrm>
            <a:off x="1172009" y="2893224"/>
            <a:ext cx="2071611" cy="103694"/>
            <a:chOff x="1159497" y="2648932"/>
            <a:chExt cx="2071611" cy="10369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D09B59-35FA-E42D-E5FF-019CFC3199C8}"/>
                </a:ext>
              </a:extLst>
            </p:cNvPr>
            <p:cNvSpPr/>
            <p:nvPr/>
          </p:nvSpPr>
          <p:spPr>
            <a:xfrm>
              <a:off x="1159497" y="2648932"/>
              <a:ext cx="103694" cy="103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651A20C-FB7D-C980-CCA8-F66596061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6859" y="2677213"/>
              <a:ext cx="1964249" cy="151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C8FDB6-07B0-B376-FAD1-4B1740AB0942}"/>
              </a:ext>
            </a:extLst>
          </p:cNvPr>
          <p:cNvSpPr txBox="1"/>
          <p:nvPr/>
        </p:nvSpPr>
        <p:spPr>
          <a:xfrm>
            <a:off x="3212254" y="2742877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Faridabad Railway Station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4BEA08-0238-E537-F258-F98B62E5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70" y="2048244"/>
            <a:ext cx="2633545" cy="406619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34D29FA4-068B-0DE9-B854-6C613B5D8CC2}"/>
              </a:ext>
            </a:extLst>
          </p:cNvPr>
          <p:cNvSpPr/>
          <p:nvPr/>
        </p:nvSpPr>
        <p:spPr>
          <a:xfrm>
            <a:off x="6977139" y="2526384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AF40D0-0BCF-A0C7-21AD-D86F58B2C26B}"/>
              </a:ext>
            </a:extLst>
          </p:cNvPr>
          <p:cNvCxnSpPr>
            <a:cxnSpLocks/>
          </p:cNvCxnSpPr>
          <p:nvPr/>
        </p:nvCxnSpPr>
        <p:spPr>
          <a:xfrm flipV="1">
            <a:off x="7084501" y="2552980"/>
            <a:ext cx="2182252" cy="1687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488D94-61B9-D1BE-3726-90386178CC8D}"/>
              </a:ext>
            </a:extLst>
          </p:cNvPr>
          <p:cNvSpPr txBox="1"/>
          <p:nvPr/>
        </p:nvSpPr>
        <p:spPr>
          <a:xfrm>
            <a:off x="9275065" y="2387438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Okhla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D9F5FF-6451-554E-530B-BAEB7A847384}"/>
              </a:ext>
            </a:extLst>
          </p:cNvPr>
          <p:cNvSpPr/>
          <p:nvPr/>
        </p:nvSpPr>
        <p:spPr>
          <a:xfrm>
            <a:off x="7041530" y="2742618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2BED21-E31F-251C-879C-C0073B19022E}"/>
              </a:ext>
            </a:extLst>
          </p:cNvPr>
          <p:cNvCxnSpPr>
            <a:cxnSpLocks/>
          </p:cNvCxnSpPr>
          <p:nvPr/>
        </p:nvCxnSpPr>
        <p:spPr>
          <a:xfrm flipV="1">
            <a:off x="7148892" y="2769501"/>
            <a:ext cx="2145027" cy="165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208991-5CC0-39A7-F536-D5637A73C253}"/>
              </a:ext>
            </a:extLst>
          </p:cNvPr>
          <p:cNvSpPr txBox="1"/>
          <p:nvPr/>
        </p:nvSpPr>
        <p:spPr>
          <a:xfrm>
            <a:off x="9275065" y="2605755"/>
            <a:ext cx="3058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Badarpur Border</a:t>
            </a:r>
          </a:p>
          <a:p>
            <a:pPr algn="just"/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375D68-A229-1BAC-F2FA-835CBC3B42ED}"/>
              </a:ext>
            </a:extLst>
          </p:cNvPr>
          <p:cNvSpPr/>
          <p:nvPr/>
        </p:nvSpPr>
        <p:spPr>
          <a:xfrm>
            <a:off x="7030819" y="3336370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0F9CC5-347B-4AEB-FD72-262A04FDEFB3}"/>
              </a:ext>
            </a:extLst>
          </p:cNvPr>
          <p:cNvCxnSpPr>
            <a:cxnSpLocks/>
          </p:cNvCxnSpPr>
          <p:nvPr/>
        </p:nvCxnSpPr>
        <p:spPr>
          <a:xfrm flipV="1">
            <a:off x="7138181" y="3363171"/>
            <a:ext cx="2155738" cy="16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A05534-9662-56C2-EA18-264C9C226493}"/>
              </a:ext>
            </a:extLst>
          </p:cNvPr>
          <p:cNvSpPr txBox="1"/>
          <p:nvPr/>
        </p:nvSpPr>
        <p:spPr>
          <a:xfrm>
            <a:off x="9275065" y="3210560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North of Palwal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A1CF47-3E7E-30F0-7BCB-0EFACAC5C639}"/>
              </a:ext>
            </a:extLst>
          </p:cNvPr>
          <p:cNvGrpSpPr/>
          <p:nvPr/>
        </p:nvGrpSpPr>
        <p:grpSpPr>
          <a:xfrm>
            <a:off x="7241162" y="4272930"/>
            <a:ext cx="2071611" cy="103694"/>
            <a:chOff x="1159497" y="2648932"/>
            <a:chExt cx="2071611" cy="10369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4B5FD4C-20EF-9786-2DF3-E38A66FB5F6C}"/>
                </a:ext>
              </a:extLst>
            </p:cNvPr>
            <p:cNvSpPr/>
            <p:nvPr/>
          </p:nvSpPr>
          <p:spPr>
            <a:xfrm>
              <a:off x="1159497" y="2648932"/>
              <a:ext cx="103694" cy="103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FD1A7DB-8312-DF55-9FB4-3B90083E9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6859" y="2677213"/>
              <a:ext cx="1964249" cy="151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A8FE18-CCAA-B528-A921-7DF0C56CB777}"/>
              </a:ext>
            </a:extLst>
          </p:cNvPr>
          <p:cNvSpPr txBox="1"/>
          <p:nvPr/>
        </p:nvSpPr>
        <p:spPr>
          <a:xfrm>
            <a:off x="9312773" y="4122709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Hodal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37986-E3E4-BBD8-8F26-577C2FBE9EB5}"/>
              </a:ext>
            </a:extLst>
          </p:cNvPr>
          <p:cNvSpPr/>
          <p:nvPr/>
        </p:nvSpPr>
        <p:spPr>
          <a:xfrm>
            <a:off x="7824112" y="5213319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C75F0E-B469-5CC1-558D-B427765ED05B}"/>
              </a:ext>
            </a:extLst>
          </p:cNvPr>
          <p:cNvCxnSpPr>
            <a:cxnSpLocks/>
          </p:cNvCxnSpPr>
          <p:nvPr/>
        </p:nvCxnSpPr>
        <p:spPr>
          <a:xfrm flipV="1">
            <a:off x="7931474" y="5246253"/>
            <a:ext cx="1362445" cy="1053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C293D4-A1A0-4C3D-2430-BF082FAA2CC8}"/>
              </a:ext>
            </a:extLst>
          </p:cNvPr>
          <p:cNvSpPr txBox="1"/>
          <p:nvPr/>
        </p:nvSpPr>
        <p:spPr>
          <a:xfrm>
            <a:off x="9293919" y="5095889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Mathura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EC5B9C7-82AA-18D4-3B92-43405C5FC631}"/>
              </a:ext>
            </a:extLst>
          </p:cNvPr>
          <p:cNvSpPr/>
          <p:nvPr/>
        </p:nvSpPr>
        <p:spPr>
          <a:xfrm>
            <a:off x="7061792" y="3047725"/>
            <a:ext cx="103694" cy="1036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1E1CEC-0095-0D5C-4F31-EB956037B2A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169154" y="3084223"/>
            <a:ext cx="2143619" cy="69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099D014-3497-1673-FD8A-0203941FD880}"/>
              </a:ext>
            </a:extLst>
          </p:cNvPr>
          <p:cNvSpPr txBox="1"/>
          <p:nvPr/>
        </p:nvSpPr>
        <p:spPr>
          <a:xfrm>
            <a:off x="9312773" y="2914946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Ballabgarh</a:t>
            </a:r>
          </a:p>
        </p:txBody>
      </p:sp>
    </p:spTree>
    <p:extLst>
      <p:ext uri="{BB962C8B-B14F-4D97-AF65-F5344CB8AC3E}">
        <p14:creationId xmlns:p14="http://schemas.microsoft.com/office/powerpoint/2010/main" val="215128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27015-1E89-B6D0-2BCB-22E75F87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04DEE-FEBC-5798-68FF-0AFDCE1D373F}"/>
              </a:ext>
            </a:extLst>
          </p:cNvPr>
          <p:cNvSpPr txBox="1"/>
          <p:nvPr/>
        </p:nvSpPr>
        <p:spPr>
          <a:xfrm>
            <a:off x="510618" y="669303"/>
            <a:ext cx="1117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Scenario #3 top 20 percentile </a:t>
            </a:r>
            <a:r>
              <a:rPr lang="en-GB" sz="2400" noProof="0" dirty="0">
                <a:latin typeface="Montserrat" pitchFamily="2" charset="0"/>
                <a:ea typeface="TYPOGRAPH PRO" pitchFamily="2" charset="0"/>
              </a:rPr>
              <a:t>between CJV and Freight top 20%ile Suitability</a:t>
            </a:r>
            <a:endParaRPr lang="en-GB" sz="2400" b="1" noProof="0" dirty="0">
              <a:latin typeface="TYPOGRAPH PRO" pitchFamily="2" charset="0"/>
              <a:ea typeface="TYPOGRAPH PR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560AE-6081-B01F-825F-EDD32293D581}"/>
              </a:ext>
            </a:extLst>
          </p:cNvPr>
          <p:cNvSpPr txBox="1"/>
          <p:nvPr/>
        </p:nvSpPr>
        <p:spPr>
          <a:xfrm>
            <a:off x="7990402" y="1479041"/>
            <a:ext cx="224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Montserrat" pitchFamily="2" charset="0"/>
                <a:ea typeface="TYPOGRAPH PRO" pitchFamily="2" charset="0"/>
              </a:rPr>
              <a:t>Union operation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EBBBF-2A70-E386-07FB-32A17E57C4A7}"/>
              </a:ext>
            </a:extLst>
          </p:cNvPr>
          <p:cNvCxnSpPr>
            <a:cxnSpLocks/>
          </p:cNvCxnSpPr>
          <p:nvPr/>
        </p:nvCxnSpPr>
        <p:spPr>
          <a:xfrm flipH="1">
            <a:off x="6124280" y="1500300"/>
            <a:ext cx="1" cy="5153967"/>
          </a:xfrm>
          <a:prstGeom prst="line">
            <a:avLst/>
          </a:prstGeom>
          <a:ln w="12700" cap="rnd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DE8863-FBA7-3006-98C5-88CF201BD301}"/>
              </a:ext>
            </a:extLst>
          </p:cNvPr>
          <p:cNvSpPr txBox="1"/>
          <p:nvPr/>
        </p:nvSpPr>
        <p:spPr>
          <a:xfrm>
            <a:off x="1076332" y="1542548"/>
            <a:ext cx="30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noProof="0" dirty="0">
                <a:latin typeface="Montserrat" pitchFamily="2" charset="0"/>
                <a:ea typeface="TYPOGRAPH PRO" pitchFamily="2" charset="0"/>
              </a:rPr>
              <a:t>Intersection operation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A78976-823B-50F7-9799-1A706C8CD79B}"/>
              </a:ext>
            </a:extLst>
          </p:cNvPr>
          <p:cNvGrpSpPr/>
          <p:nvPr/>
        </p:nvGrpSpPr>
        <p:grpSpPr>
          <a:xfrm>
            <a:off x="2819400" y="6288924"/>
            <a:ext cx="1494905" cy="340475"/>
            <a:chOff x="2819400" y="6288924"/>
            <a:chExt cx="1494905" cy="3404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38EE5D-A3C7-9FB9-C64A-754EB4F3CB06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F79313-C0EC-70F1-890D-F62EE658D6F6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A78CFE-789E-998C-1DD1-25B63EC8CE50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EDEB91-E482-11BF-FAAE-F3113747489F}"/>
              </a:ext>
            </a:extLst>
          </p:cNvPr>
          <p:cNvGrpSpPr/>
          <p:nvPr/>
        </p:nvGrpSpPr>
        <p:grpSpPr>
          <a:xfrm>
            <a:off x="9113141" y="6288924"/>
            <a:ext cx="1494905" cy="340475"/>
            <a:chOff x="2819400" y="6288924"/>
            <a:chExt cx="1494905" cy="34047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4EB6C3-0B7E-B774-C1DA-C0335C006487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C34376C-CCA0-B21E-A4B6-108E7771EEC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EB99E2-56E8-20F5-E6C1-D6E28E54ED29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493E0F0-74DE-4221-AFFD-D0B109D61550}"/>
              </a:ext>
            </a:extLst>
          </p:cNvPr>
          <p:cNvSpPr txBox="1"/>
          <p:nvPr/>
        </p:nvSpPr>
        <p:spPr>
          <a:xfrm>
            <a:off x="2979529" y="5247521"/>
            <a:ext cx="2979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Even in this level, there is no scope of hubs between Mathura and Faridabad.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12B8A-A7FC-0D31-7161-D9A0563BED6D}"/>
              </a:ext>
            </a:extLst>
          </p:cNvPr>
          <p:cNvSpPr txBox="1"/>
          <p:nvPr/>
        </p:nvSpPr>
        <p:spPr>
          <a:xfrm>
            <a:off x="8851903" y="1911880"/>
            <a:ext cx="3168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The section to the</a:t>
            </a:r>
            <a:r>
              <a:rPr lang="en-GB" sz="1600" dirty="0">
                <a:latin typeface="Montserrat" pitchFamily="2" charset="0"/>
                <a:ea typeface="TYPOGRAPH PRO" pitchFamily="2" charset="0"/>
              </a:rPr>
              <a:t> south of Ballabgarh up to Agra (except NH44 section in  Mathura) are ideal node location specific to Freight. 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996B217-8FFA-501C-F458-CC921D36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4" y="2005946"/>
            <a:ext cx="2625454" cy="4074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1602092-4E9D-E980-DF25-58CE46E06F56}"/>
              </a:ext>
            </a:extLst>
          </p:cNvPr>
          <p:cNvSpPr/>
          <p:nvPr/>
        </p:nvSpPr>
        <p:spPr>
          <a:xfrm>
            <a:off x="1057313" y="2497348"/>
            <a:ext cx="337689" cy="3376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DF9071-C6D3-24EA-EEFC-4B20ED38105D}"/>
              </a:ext>
            </a:extLst>
          </p:cNvPr>
          <p:cNvCxnSpPr>
            <a:cxnSpLocks/>
          </p:cNvCxnSpPr>
          <p:nvPr/>
        </p:nvCxnSpPr>
        <p:spPr>
          <a:xfrm flipV="1">
            <a:off x="1395002" y="2642867"/>
            <a:ext cx="1964249" cy="1518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F4DF66-D420-443F-CA82-C5416B1F8108}"/>
              </a:ext>
            </a:extLst>
          </p:cNvPr>
          <p:cNvSpPr txBox="1"/>
          <p:nvPr/>
        </p:nvSpPr>
        <p:spPr>
          <a:xfrm>
            <a:off x="3298617" y="2481183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Okhla to Badarpur Section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BD9FDC-18D1-CF74-859E-02738405A0D7}"/>
              </a:ext>
            </a:extLst>
          </p:cNvPr>
          <p:cNvSpPr/>
          <p:nvPr/>
        </p:nvSpPr>
        <p:spPr>
          <a:xfrm>
            <a:off x="1094720" y="2835037"/>
            <a:ext cx="337689" cy="3376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498945-DCC9-23B6-D3BF-E16202CB64BA}"/>
              </a:ext>
            </a:extLst>
          </p:cNvPr>
          <p:cNvCxnSpPr>
            <a:cxnSpLocks/>
          </p:cNvCxnSpPr>
          <p:nvPr/>
        </p:nvCxnSpPr>
        <p:spPr>
          <a:xfrm flipV="1">
            <a:off x="1432409" y="2981421"/>
            <a:ext cx="1964249" cy="1518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14C6D5-F8D0-4AAF-73CA-A4AB1C366957}"/>
              </a:ext>
            </a:extLst>
          </p:cNvPr>
          <p:cNvSpPr txBox="1"/>
          <p:nvPr/>
        </p:nvSpPr>
        <p:spPr>
          <a:xfrm>
            <a:off x="3309237" y="2812144"/>
            <a:ext cx="3058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Faridabad – Ballabgarh </a:t>
            </a:r>
          </a:p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Stretch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DD2057D-8AAD-8510-0B1A-54E54FA359E6}"/>
              </a:ext>
            </a:extLst>
          </p:cNvPr>
          <p:cNvSpPr/>
          <p:nvPr/>
        </p:nvSpPr>
        <p:spPr>
          <a:xfrm>
            <a:off x="1860687" y="5052934"/>
            <a:ext cx="262518" cy="2625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F5E144-20D3-2AF9-C3F9-F213C5D56A12}"/>
              </a:ext>
            </a:extLst>
          </p:cNvPr>
          <p:cNvCxnSpPr>
            <a:cxnSpLocks/>
          </p:cNvCxnSpPr>
          <p:nvPr/>
        </p:nvCxnSpPr>
        <p:spPr>
          <a:xfrm flipV="1">
            <a:off x="2123205" y="5174348"/>
            <a:ext cx="1273453" cy="98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EAA2F6-BC00-F965-9C1E-F880504A597E}"/>
              </a:ext>
            </a:extLst>
          </p:cNvPr>
          <p:cNvSpPr txBox="1"/>
          <p:nvPr/>
        </p:nvSpPr>
        <p:spPr>
          <a:xfrm>
            <a:off x="3396658" y="4992543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Mathura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647E083-9FF0-46C4-A112-72D4AAE4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49" y="1911880"/>
            <a:ext cx="2628502" cy="4074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5B45261-565B-81EC-B51D-125383AA6A95}"/>
              </a:ext>
            </a:extLst>
          </p:cNvPr>
          <p:cNvSpPr/>
          <p:nvPr/>
        </p:nvSpPr>
        <p:spPr>
          <a:xfrm>
            <a:off x="6377166" y="2311094"/>
            <a:ext cx="1569660" cy="1569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F52F03-2917-7B69-282B-41FE4F9213D3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161996" y="3865568"/>
            <a:ext cx="1985709" cy="1518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A61BE5-E4A6-02AE-769C-CCEF73879A2C}"/>
              </a:ext>
            </a:extLst>
          </p:cNvPr>
          <p:cNvSpPr txBox="1"/>
          <p:nvPr/>
        </p:nvSpPr>
        <p:spPr>
          <a:xfrm>
            <a:off x="9147705" y="3696291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Delhi NCR section till Palwal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13B190-BBA9-DBCB-BA9B-BB47691FCCEC}"/>
              </a:ext>
            </a:extLst>
          </p:cNvPr>
          <p:cNvSpPr/>
          <p:nvPr/>
        </p:nvSpPr>
        <p:spPr>
          <a:xfrm>
            <a:off x="7310692" y="4031586"/>
            <a:ext cx="337689" cy="3376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B1DCA6-0FA4-922B-DF31-DB729F9C00B7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7648381" y="4200431"/>
            <a:ext cx="1499324" cy="858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C37F6C3-F8E3-7D84-2B1B-6E923F10DA2E}"/>
              </a:ext>
            </a:extLst>
          </p:cNvPr>
          <p:cNvSpPr txBox="1"/>
          <p:nvPr/>
        </p:nvSpPr>
        <p:spPr>
          <a:xfrm>
            <a:off x="9147705" y="4102452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Hodal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2C60270-C976-9393-77FA-C29E315C7D59}"/>
              </a:ext>
            </a:extLst>
          </p:cNvPr>
          <p:cNvSpPr/>
          <p:nvPr/>
        </p:nvSpPr>
        <p:spPr>
          <a:xfrm>
            <a:off x="7898395" y="4956680"/>
            <a:ext cx="337689" cy="3376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7DA32C-14A2-E3A9-BB9D-478739D1851F}"/>
              </a:ext>
            </a:extLst>
          </p:cNvPr>
          <p:cNvCxnSpPr>
            <a:cxnSpLocks/>
          </p:cNvCxnSpPr>
          <p:nvPr/>
        </p:nvCxnSpPr>
        <p:spPr>
          <a:xfrm>
            <a:off x="8236084" y="5125092"/>
            <a:ext cx="90770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B69-DD82-EF17-50C2-46C8794C5181}"/>
              </a:ext>
            </a:extLst>
          </p:cNvPr>
          <p:cNvSpPr txBox="1"/>
          <p:nvPr/>
        </p:nvSpPr>
        <p:spPr>
          <a:xfrm>
            <a:off x="9147705" y="4946388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Mathura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F4B5BB6-592C-C3AD-BDEC-CDA156F88D5A}"/>
              </a:ext>
            </a:extLst>
          </p:cNvPr>
          <p:cNvSpPr/>
          <p:nvPr/>
        </p:nvSpPr>
        <p:spPr>
          <a:xfrm>
            <a:off x="8063669" y="5363598"/>
            <a:ext cx="282306" cy="2823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2F3655-7BBC-9638-C4A6-A20C9314F57B}"/>
              </a:ext>
            </a:extLst>
          </p:cNvPr>
          <p:cNvCxnSpPr>
            <a:cxnSpLocks/>
          </p:cNvCxnSpPr>
          <p:nvPr/>
        </p:nvCxnSpPr>
        <p:spPr>
          <a:xfrm>
            <a:off x="8367810" y="5504459"/>
            <a:ext cx="766553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DD11743-3049-FB98-6EA5-D6FE8214C39E}"/>
              </a:ext>
            </a:extLst>
          </p:cNvPr>
          <p:cNvSpPr txBox="1"/>
          <p:nvPr/>
        </p:nvSpPr>
        <p:spPr>
          <a:xfrm>
            <a:off x="9143790" y="5350356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Farah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AFD695-8171-B0F0-E022-508A836D07FC}"/>
              </a:ext>
            </a:extLst>
          </p:cNvPr>
          <p:cNvSpPr/>
          <p:nvPr/>
        </p:nvSpPr>
        <p:spPr>
          <a:xfrm>
            <a:off x="8534722" y="5675135"/>
            <a:ext cx="225791" cy="2257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0F273B-8603-289F-B468-5CAA4833DBA2}"/>
              </a:ext>
            </a:extLst>
          </p:cNvPr>
          <p:cNvCxnSpPr>
            <a:cxnSpLocks/>
          </p:cNvCxnSpPr>
          <p:nvPr/>
        </p:nvCxnSpPr>
        <p:spPr>
          <a:xfrm>
            <a:off x="8760513" y="5788805"/>
            <a:ext cx="38327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C3F55EB-A8E4-B8A3-0943-29D3799F5B73}"/>
              </a:ext>
            </a:extLst>
          </p:cNvPr>
          <p:cNvSpPr txBox="1"/>
          <p:nvPr/>
        </p:nvSpPr>
        <p:spPr>
          <a:xfrm>
            <a:off x="9143790" y="5610961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Agra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8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70C6-171E-D345-D3C2-B6086F16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B583F1-5431-F141-A198-3EAF52D7162E}"/>
              </a:ext>
            </a:extLst>
          </p:cNvPr>
          <p:cNvSpPr txBox="1"/>
          <p:nvPr/>
        </p:nvSpPr>
        <p:spPr>
          <a:xfrm>
            <a:off x="510618" y="669303"/>
            <a:ext cx="111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Inference – optimum sites for nodes and hubs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337534-5336-A3F9-B4F7-86FAD735D7C9}"/>
              </a:ext>
            </a:extLst>
          </p:cNvPr>
          <p:cNvCxnSpPr>
            <a:cxnSpLocks/>
          </p:cNvCxnSpPr>
          <p:nvPr/>
        </p:nvCxnSpPr>
        <p:spPr>
          <a:xfrm flipH="1">
            <a:off x="6124280" y="1500300"/>
            <a:ext cx="1" cy="5153967"/>
          </a:xfrm>
          <a:prstGeom prst="line">
            <a:avLst/>
          </a:prstGeom>
          <a:ln w="12700" cap="rnd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DEEC53-BDE3-8001-E7B3-05E10D2664BE}"/>
              </a:ext>
            </a:extLst>
          </p:cNvPr>
          <p:cNvSpPr txBox="1"/>
          <p:nvPr/>
        </p:nvSpPr>
        <p:spPr>
          <a:xfrm>
            <a:off x="1669844" y="1461536"/>
            <a:ext cx="30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 dirty="0">
                <a:latin typeface="Montserrat" pitchFamily="2" charset="0"/>
                <a:ea typeface="TYPOGRAPH PRO" pitchFamily="2" charset="0"/>
              </a:rPr>
              <a:t>Nodes &amp; Hubs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3CE663-8239-CC17-24F7-BC8C1EC992B2}"/>
              </a:ext>
            </a:extLst>
          </p:cNvPr>
          <p:cNvGrpSpPr/>
          <p:nvPr/>
        </p:nvGrpSpPr>
        <p:grpSpPr>
          <a:xfrm>
            <a:off x="1021080" y="6296544"/>
            <a:ext cx="1494905" cy="340475"/>
            <a:chOff x="2819400" y="6288924"/>
            <a:chExt cx="1494905" cy="3404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BD3FF0-214E-133E-D8EE-C5051C1F8DDB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CDF89BE-2B80-441F-58AE-A9752A522D1B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97ED28-BA26-1F32-1656-DB8082E75AA5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6C74A4-8160-2A4D-BE0C-74F4BED64736}"/>
              </a:ext>
            </a:extLst>
          </p:cNvPr>
          <p:cNvGrpSpPr/>
          <p:nvPr/>
        </p:nvGrpSpPr>
        <p:grpSpPr>
          <a:xfrm>
            <a:off x="7383401" y="6296544"/>
            <a:ext cx="1494905" cy="340475"/>
            <a:chOff x="2819400" y="6288924"/>
            <a:chExt cx="1494905" cy="34047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EE64D9-340F-CC51-D217-47C4763B7BB2}"/>
                </a:ext>
              </a:extLst>
            </p:cNvPr>
            <p:cNvSpPr/>
            <p:nvPr/>
          </p:nvSpPr>
          <p:spPr>
            <a:xfrm>
              <a:off x="2819400" y="6305550"/>
              <a:ext cx="323849" cy="3238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844A3E-8959-C2A4-F6E9-B1267EE8D568}"/>
                </a:ext>
              </a:extLst>
            </p:cNvPr>
            <p:cNvCxnSpPr>
              <a:cxnSpLocks/>
            </p:cNvCxnSpPr>
            <p:nvPr/>
          </p:nvCxnSpPr>
          <p:spPr>
            <a:xfrm>
              <a:off x="2973012" y="6288924"/>
              <a:ext cx="0" cy="140129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2313A-E5C7-836E-E01B-95EC65B60A25}"/>
                </a:ext>
              </a:extLst>
            </p:cNvPr>
            <p:cNvSpPr txBox="1"/>
            <p:nvPr/>
          </p:nvSpPr>
          <p:spPr>
            <a:xfrm>
              <a:off x="3212254" y="6320821"/>
              <a:ext cx="11020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noProof="0" dirty="0">
                  <a:latin typeface="Montserrat" pitchFamily="2" charset="0"/>
                  <a:ea typeface="TYPOGRAPH PRO" pitchFamily="2" charset="0"/>
                </a:rPr>
                <a:t>Not to scale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258EE2-C421-169C-95B4-FBB0270D87BC}"/>
              </a:ext>
            </a:extLst>
          </p:cNvPr>
          <p:cNvSpPr txBox="1"/>
          <p:nvPr/>
        </p:nvSpPr>
        <p:spPr>
          <a:xfrm>
            <a:off x="510618" y="1093815"/>
            <a:ext cx="3458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Based on all three situations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70471-65A7-A69C-2E8E-540AC15F5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0"/>
          <a:stretch>
            <a:fillRect/>
          </a:stretch>
        </p:blipFill>
        <p:spPr>
          <a:xfrm>
            <a:off x="192745" y="1856881"/>
            <a:ext cx="3044499" cy="4342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A1BCE9-D6AE-3676-1A66-E8C0A3BA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6349211" y="1856880"/>
            <a:ext cx="3087779" cy="4367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00A8A87-8DB3-DBD1-C10D-6A189F17AA2C}"/>
              </a:ext>
            </a:extLst>
          </p:cNvPr>
          <p:cNvSpPr txBox="1"/>
          <p:nvPr/>
        </p:nvSpPr>
        <p:spPr>
          <a:xfrm>
            <a:off x="7808937" y="1469525"/>
            <a:ext cx="30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noProof="0" dirty="0">
                <a:latin typeface="Montserrat" pitchFamily="2" charset="0"/>
                <a:ea typeface="TYPOGRAPH PRO" pitchFamily="2" charset="0"/>
              </a:rPr>
              <a:t>Degree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107C7-18A2-1141-2CD9-2AA3D379D754}"/>
              </a:ext>
            </a:extLst>
          </p:cNvPr>
          <p:cNvSpPr txBox="1"/>
          <p:nvPr/>
        </p:nvSpPr>
        <p:spPr>
          <a:xfrm>
            <a:off x="3295085" y="2988210"/>
            <a:ext cx="2677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Based on Intersection tool, the three hubs are selected.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Nodes are selected based on Union tools.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Nodes are specific to Freight. 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08E9C2-ED7D-42DB-1405-08AD669989D1}"/>
              </a:ext>
            </a:extLst>
          </p:cNvPr>
          <p:cNvSpPr/>
          <p:nvPr/>
        </p:nvSpPr>
        <p:spPr>
          <a:xfrm>
            <a:off x="1026140" y="2486725"/>
            <a:ext cx="214484" cy="214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C3402A-74A3-A337-E86D-065290DBA9B5}"/>
              </a:ext>
            </a:extLst>
          </p:cNvPr>
          <p:cNvCxnSpPr>
            <a:cxnSpLocks/>
          </p:cNvCxnSpPr>
          <p:nvPr/>
        </p:nvCxnSpPr>
        <p:spPr>
          <a:xfrm flipV="1">
            <a:off x="1234982" y="2565317"/>
            <a:ext cx="2138816" cy="165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0926BE7-C165-0F3A-A07A-F360E7A4F4E4}"/>
              </a:ext>
            </a:extLst>
          </p:cNvPr>
          <p:cNvSpPr txBox="1"/>
          <p:nvPr/>
        </p:nvSpPr>
        <p:spPr>
          <a:xfrm>
            <a:off x="3392324" y="2405838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Badarpur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BA13A31-5BBA-9DB9-D91A-F25625BC37FA}"/>
              </a:ext>
            </a:extLst>
          </p:cNvPr>
          <p:cNvSpPr/>
          <p:nvPr/>
        </p:nvSpPr>
        <p:spPr>
          <a:xfrm>
            <a:off x="1071805" y="2747377"/>
            <a:ext cx="214484" cy="214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32D65F-6069-7061-DFCE-ADA3C64CDC71}"/>
              </a:ext>
            </a:extLst>
          </p:cNvPr>
          <p:cNvCxnSpPr>
            <a:cxnSpLocks/>
          </p:cNvCxnSpPr>
          <p:nvPr/>
        </p:nvCxnSpPr>
        <p:spPr>
          <a:xfrm flipV="1">
            <a:off x="1299680" y="2838440"/>
            <a:ext cx="2092644" cy="1617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B274B2F-F05F-3049-26C6-62F0929E49F2}"/>
              </a:ext>
            </a:extLst>
          </p:cNvPr>
          <p:cNvSpPr txBox="1"/>
          <p:nvPr/>
        </p:nvSpPr>
        <p:spPr>
          <a:xfrm>
            <a:off x="3405715" y="2689709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Faridabad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555729-C1F3-1DD3-E906-825AF9625FD9}"/>
              </a:ext>
            </a:extLst>
          </p:cNvPr>
          <p:cNvSpPr/>
          <p:nvPr/>
        </p:nvSpPr>
        <p:spPr>
          <a:xfrm>
            <a:off x="1837827" y="5129134"/>
            <a:ext cx="262518" cy="2625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5984710-4A8F-0517-C0D5-D99E3E734E93}"/>
              </a:ext>
            </a:extLst>
          </p:cNvPr>
          <p:cNvCxnSpPr>
            <a:cxnSpLocks/>
          </p:cNvCxnSpPr>
          <p:nvPr/>
        </p:nvCxnSpPr>
        <p:spPr>
          <a:xfrm flipV="1">
            <a:off x="2100345" y="5250548"/>
            <a:ext cx="1273453" cy="98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84C270C-1A40-5ACE-D961-D4E4E574E461}"/>
              </a:ext>
            </a:extLst>
          </p:cNvPr>
          <p:cNvSpPr txBox="1"/>
          <p:nvPr/>
        </p:nvSpPr>
        <p:spPr>
          <a:xfrm>
            <a:off x="3373798" y="5068743"/>
            <a:ext cx="305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Mathura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1BE9E8-51B6-CB78-5F90-F0A97EBE6444}"/>
              </a:ext>
            </a:extLst>
          </p:cNvPr>
          <p:cNvSpPr txBox="1"/>
          <p:nvPr/>
        </p:nvSpPr>
        <p:spPr>
          <a:xfrm>
            <a:off x="9445343" y="1854062"/>
            <a:ext cx="274665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Degree 1 sites are selected with respect to intersection tool on all the three percentile cases. Mathura and Badarpur </a:t>
            </a:r>
            <a:r>
              <a:rPr lang="en-GB" sz="1600" b="1" dirty="0">
                <a:latin typeface="Montserrat" pitchFamily="2" charset="0"/>
                <a:ea typeface="TYPOGRAPH PRO" pitchFamily="2" charset="0"/>
              </a:rPr>
              <a:t>hubs </a:t>
            </a:r>
            <a:r>
              <a:rPr lang="en-GB" sz="1600" dirty="0">
                <a:latin typeface="Montserrat" pitchFamily="2" charset="0"/>
                <a:ea typeface="TYPOGRAPH PRO" pitchFamily="2" charset="0"/>
              </a:rPr>
              <a:t>are Degree 1 site.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The only hub that comes under Degree 2 is in Faridabad. This is because there is another hub within proximity, a trade-off to economical gains.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0"/>
                <a:ea typeface="TYPOGRAPH PRO" pitchFamily="2" charset="0"/>
              </a:rPr>
              <a:t>Sites identified as hubs in top 20</a:t>
            </a:r>
            <a:r>
              <a:rPr lang="en-GB" sz="1600" baseline="30000" dirty="0">
                <a:latin typeface="Montserrat" pitchFamily="2" charset="0"/>
                <a:ea typeface="TYPOGRAPH PRO" pitchFamily="2" charset="0"/>
              </a:rPr>
              <a:t>th</a:t>
            </a:r>
            <a:r>
              <a:rPr lang="en-GB" sz="1600" dirty="0">
                <a:latin typeface="Montserrat" pitchFamily="2" charset="0"/>
                <a:ea typeface="TYPOGRAPH PRO" pitchFamily="2" charset="0"/>
              </a:rPr>
              <a:t> percentile are in degree 3. </a:t>
            </a:r>
          </a:p>
        </p:txBody>
      </p:sp>
    </p:spTree>
    <p:extLst>
      <p:ext uri="{BB962C8B-B14F-4D97-AF65-F5344CB8AC3E}">
        <p14:creationId xmlns:p14="http://schemas.microsoft.com/office/powerpoint/2010/main" val="317660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AE74A-4EAD-F5FC-FF28-86A124FD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A888AB-C807-CCF3-8AAB-DE0B293A2E81}"/>
              </a:ext>
            </a:extLst>
          </p:cNvPr>
          <p:cNvSpPr txBox="1"/>
          <p:nvPr/>
        </p:nvSpPr>
        <p:spPr>
          <a:xfrm>
            <a:off x="510618" y="669303"/>
            <a:ext cx="111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TYPOGRAPH PRO" pitchFamily="2" charset="0"/>
                <a:ea typeface="TYPOGRAPH PRO" pitchFamily="2" charset="0"/>
              </a:rPr>
              <a:t>Weights of 4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BC54A-4FC8-F62C-67D1-F50121D78CFF}"/>
              </a:ext>
            </a:extLst>
          </p:cNvPr>
          <p:cNvSpPr txBox="1"/>
          <p:nvPr/>
        </p:nvSpPr>
        <p:spPr>
          <a:xfrm>
            <a:off x="510618" y="1093815"/>
            <a:ext cx="3458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>
                <a:latin typeface="Montserrat" pitchFamily="2" charset="0"/>
                <a:ea typeface="TYPOGRAPH PRO" pitchFamily="2" charset="0"/>
              </a:rPr>
              <a:t>BWM, AHP &amp; Fuzzy AHP</a:t>
            </a:r>
            <a:endParaRPr lang="en-GB" sz="1600" noProof="0" dirty="0">
              <a:latin typeface="Montserrat" pitchFamily="2" charset="0"/>
              <a:ea typeface="TYPOGRAPH PRO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152BA8-EB0E-6C79-86D5-6F8FF78E9B30}"/>
              </a:ext>
            </a:extLst>
          </p:cNvPr>
          <p:cNvSpPr txBox="1"/>
          <p:nvPr/>
        </p:nvSpPr>
        <p:spPr>
          <a:xfrm>
            <a:off x="510617" y="4887153"/>
            <a:ext cx="1117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600" noProof="0" dirty="0">
                <a:ea typeface="TYPOGRAPH PRO" pitchFamily="2" charset="0"/>
              </a:rPr>
              <a:t>From this Table, Criteria 3 is most important and Criteria 4 is least important.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E0F71-B078-B872-7EA8-7567072B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76" y="2235281"/>
            <a:ext cx="8445446" cy="1716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E153-2251-6C1D-C4E4-973CFD937245}"/>
              </a:ext>
            </a:extLst>
          </p:cNvPr>
          <p:cNvSpPr txBox="1"/>
          <p:nvPr/>
        </p:nvSpPr>
        <p:spPr>
          <a:xfrm>
            <a:off x="510617" y="4585752"/>
            <a:ext cx="3458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Montserrat" pitchFamily="2" charset="0"/>
                <a:ea typeface="TYPOGRAPH PRO" pitchFamily="2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52507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638</Words>
  <Application>Microsoft Office PowerPoint</Application>
  <PresentationFormat>Widescreen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Montserrat</vt:lpstr>
      <vt:lpstr>TYPOGRAPH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Elvin Roy</dc:creator>
  <cp:lastModifiedBy>Aditya Rio</cp:lastModifiedBy>
  <cp:revision>10</cp:revision>
  <dcterms:created xsi:type="dcterms:W3CDTF">2025-06-12T06:57:46Z</dcterms:created>
  <dcterms:modified xsi:type="dcterms:W3CDTF">2025-06-17T06:12:11Z</dcterms:modified>
</cp:coreProperties>
</file>